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313" r:id="rId2"/>
    <p:sldId id="314" r:id="rId3"/>
    <p:sldId id="315" r:id="rId4"/>
    <p:sldId id="316" r:id="rId5"/>
    <p:sldId id="317" r:id="rId6"/>
    <p:sldId id="318" r:id="rId7"/>
    <p:sldId id="319" r:id="rId8"/>
    <p:sldId id="256" r:id="rId9"/>
    <p:sldId id="265" r:id="rId10"/>
    <p:sldId id="309" r:id="rId11"/>
    <p:sldId id="312" r:id="rId12"/>
    <p:sldId id="308" r:id="rId13"/>
    <p:sldId id="294" r:id="rId14"/>
    <p:sldId id="296" r:id="rId15"/>
    <p:sldId id="307" r:id="rId16"/>
    <p:sldId id="293" r:id="rId17"/>
    <p:sldId id="305" r:id="rId18"/>
    <p:sldId id="270" r:id="rId19"/>
    <p:sldId id="275" r:id="rId20"/>
    <p:sldId id="310" r:id="rId21"/>
    <p:sldId id="277" r:id="rId22"/>
    <p:sldId id="285" r:id="rId23"/>
    <p:sldId id="280" r:id="rId24"/>
    <p:sldId id="281" r:id="rId25"/>
    <p:sldId id="283" r:id="rId26"/>
    <p:sldId id="284" r:id="rId27"/>
    <p:sldId id="302" r:id="rId28"/>
    <p:sldId id="278" r:id="rId29"/>
    <p:sldId id="259" r:id="rId30"/>
    <p:sldId id="260" r:id="rId31"/>
    <p:sldId id="311" r:id="rId32"/>
    <p:sldId id="263" r:id="rId33"/>
    <p:sldId id="264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94FD6F"/>
    <a:srgbClr val="A51B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33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204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CE96F5-E48E-4E11-A900-7BB35A33586C}" type="datetimeFigureOut">
              <a:rPr lang="en-US" smtClean="0"/>
              <a:t>11/29/2012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E578D2-9C93-411B-AF97-1A57B301435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525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5B9F4D-6A00-41FD-8EBC-10F064D2B288}" type="datetimeFigureOut">
              <a:rPr lang="en-US" smtClean="0"/>
              <a:t>11/29/2012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44F095-97F7-4637-971B-7F6279AC702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312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B886513-CB45-4D5F-BDB8-EF83E580A040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2291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796925" y="261938"/>
            <a:ext cx="5084763" cy="3813175"/>
          </a:xfrm>
          <a:ln w="12700" cap="flat">
            <a:solidFill>
              <a:schemeClr val="tx1"/>
            </a:solidFill>
          </a:ln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329" y="4154503"/>
            <a:ext cx="5725677" cy="423346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22" tIns="41261" rIns="82522" bIns="41261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Example: Ignoring (or equal) weights: “Tallying”, ecological rationality: low predictability of criteria, small sample sizes relative to the numbers of cues, and dependency between cues.</a:t>
            </a:r>
          </a:p>
          <a:p>
            <a:endParaRPr lang="en-US" dirty="0" smtClean="0"/>
          </a:p>
          <a:p>
            <a:r>
              <a:rPr lang="en-US" dirty="0" err="1" smtClean="0"/>
              <a:t>Overfitting</a:t>
            </a:r>
            <a:r>
              <a:rPr lang="en-US" dirty="0" smtClean="0"/>
              <a:t>: There is a small bias with fitting, but a high variance in foresight</a:t>
            </a:r>
          </a:p>
          <a:p>
            <a:endParaRPr lang="en-US" dirty="0" smtClean="0"/>
          </a:p>
          <a:p>
            <a:r>
              <a:rPr lang="en-US" dirty="0" smtClean="0"/>
              <a:t>There is evidence that humans have to learn ignoring information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4F095-97F7-4637-971B-7F6279AC702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0185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D’heuristics</a:t>
            </a:r>
            <a:r>
              <a:rPr lang="en-US" dirty="0" smtClean="0"/>
              <a:t>  is used in this lecture in order to make a difference to the traditional heuristics in e.g. SE.</a:t>
            </a:r>
          </a:p>
          <a:p>
            <a:endParaRPr lang="en-US" dirty="0"/>
          </a:p>
          <a:p>
            <a:r>
              <a:rPr lang="en-US" dirty="0" smtClean="0"/>
              <a:t>How (i.e. with what heuristic) baseball-infielders manage to catch a fly ball is</a:t>
            </a:r>
            <a:r>
              <a:rPr lang="en-US" baseline="0" dirty="0" smtClean="0"/>
              <a:t> very well researched. One of the question is now, are animals (predator, playing dogs, …) using the same heuristics?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gaze heuristic (see  A340 Pilot) only works after the ball has passed its apogee (otherwise use the LOT heuristic). </a:t>
            </a:r>
          </a:p>
          <a:p>
            <a:endParaRPr lang="en-US" dirty="0"/>
          </a:p>
          <a:p>
            <a:r>
              <a:rPr lang="en-US" baseline="0" dirty="0" smtClean="0"/>
              <a:t>Gaze and LOT heuristics  are applied by predators (air, surface and water) to catch their prey.</a:t>
            </a:r>
          </a:p>
          <a:p>
            <a:endParaRPr lang="en-US" dirty="0"/>
          </a:p>
          <a:p>
            <a:r>
              <a:rPr lang="en-US" baseline="0" dirty="0" smtClean="0"/>
              <a:t>Description: Which heuristic do people use in which situation</a:t>
            </a:r>
          </a:p>
          <a:p>
            <a:endParaRPr lang="en-US" dirty="0"/>
          </a:p>
          <a:p>
            <a:r>
              <a:rPr lang="en-US" baseline="0" dirty="0" smtClean="0"/>
              <a:t>Prescription: When should people rely on a given heuristic rather than a complex strategy to take equal (or</a:t>
            </a:r>
            <a:r>
              <a:rPr lang="en-US" dirty="0" smtClean="0"/>
              <a:t> even more accurate </a:t>
            </a:r>
            <a:r>
              <a:rPr lang="en-US" dirty="0" err="1" smtClean="0"/>
              <a:t>jugments</a:t>
            </a:r>
            <a:endParaRPr lang="en-US" baseline="0" dirty="0" smtClean="0"/>
          </a:p>
          <a:p>
            <a:endParaRPr lang="en-US" dirty="0"/>
          </a:p>
          <a:p>
            <a:r>
              <a:rPr lang="en-US" dirty="0" smtClean="0"/>
              <a:t>Goalkeeper  with a cross, swallow hunting insects, sharp hunting fishes, dog catching </a:t>
            </a:r>
            <a:r>
              <a:rPr lang="en-US" dirty="0" err="1" smtClean="0"/>
              <a:t>frisbee</a:t>
            </a:r>
            <a:r>
              <a:rPr lang="en-US" dirty="0" smtClean="0"/>
              <a:t>, …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4F095-97F7-4637-971B-7F6279AC702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7411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D’heuristic</a:t>
            </a:r>
            <a:r>
              <a:rPr lang="en-US" dirty="0" smtClean="0"/>
              <a:t> to make difference between general heuristics (e.g.</a:t>
            </a:r>
            <a:r>
              <a:rPr lang="en-US" baseline="0" dirty="0" smtClean="0"/>
              <a:t> in SE) and decision heuristics</a:t>
            </a:r>
          </a:p>
          <a:p>
            <a:endParaRPr lang="en-US" dirty="0"/>
          </a:p>
          <a:p>
            <a:r>
              <a:rPr lang="en-US" dirty="0" smtClean="0"/>
              <a:t>There are many definitions of </a:t>
            </a:r>
            <a:r>
              <a:rPr lang="en-US" dirty="0" err="1" smtClean="0"/>
              <a:t>D’heuristics</a:t>
            </a:r>
            <a:r>
              <a:rPr lang="en-US" dirty="0" smtClean="0"/>
              <a:t>, this is one of the latest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4F095-97F7-4637-971B-7F6279AC702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644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Blaise</a:t>
            </a:r>
            <a:r>
              <a:rPr lang="en-US" dirty="0" smtClean="0"/>
              <a:t> Pascal &amp; Pierre Fermat (1654): Rational behavior is the maximization of the</a:t>
            </a:r>
            <a:r>
              <a:rPr lang="en-US" baseline="0" dirty="0" smtClean="0"/>
              <a:t> expected value of alternative courses of action.</a:t>
            </a:r>
            <a:r>
              <a:rPr lang="en-US" dirty="0" smtClean="0"/>
              <a:t> </a:t>
            </a:r>
            <a:r>
              <a:rPr lang="en-US" baseline="0" dirty="0" smtClean="0"/>
              <a:t>This leads to: Complex problems have to be solved by complex algorithms, and more information is always better.</a:t>
            </a:r>
          </a:p>
          <a:p>
            <a:r>
              <a:rPr lang="en-US" dirty="0" smtClean="0"/>
              <a:t>Is only for the “small world”.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An outcome of (unbounded) rationality is Benjamin Franklins “Moral Algebra” (page 12 in E.R.). Our todays traditional Trade-off (weight-and-add approach) is an outcome of it, as well as the “calculative rationality” method like </a:t>
            </a:r>
            <a:r>
              <a:rPr lang="en-US" baseline="0" dirty="0" err="1" smtClean="0"/>
              <a:t>Makowitz</a:t>
            </a:r>
            <a:r>
              <a:rPr lang="en-US" baseline="0" dirty="0" smtClean="0"/>
              <a:t>’ mean-variance optimization, expected utility optimization, Bayesian inference theories, …</a:t>
            </a:r>
          </a:p>
          <a:p>
            <a:endParaRPr lang="en-US" dirty="0"/>
          </a:p>
          <a:p>
            <a:r>
              <a:rPr lang="en-US" dirty="0" smtClean="0"/>
              <a:t>Bounded reality: Herbert Simon (1965, 1989)Decisions when optimization  is not feasible.</a:t>
            </a:r>
          </a:p>
          <a:p>
            <a:r>
              <a:rPr lang="en-US" dirty="0" smtClean="0"/>
              <a:t>Social Rationality:  Decisions are influenced by other people</a:t>
            </a:r>
            <a:endParaRPr lang="en-US" dirty="0"/>
          </a:p>
          <a:p>
            <a:r>
              <a:rPr lang="en-US" dirty="0" smtClean="0"/>
              <a:t>Operational Reality: e.g. in SE, see later on</a:t>
            </a:r>
          </a:p>
          <a:p>
            <a:endParaRPr lang="en-US" dirty="0"/>
          </a:p>
          <a:p>
            <a:r>
              <a:rPr lang="en-US" dirty="0" smtClean="0"/>
              <a:t>Satisficing: When there are a lot of alternatives, not all  are known</a:t>
            </a:r>
          </a:p>
          <a:p>
            <a:r>
              <a:rPr lang="en-US" dirty="0" smtClean="0"/>
              <a:t>Fast and Frugal: Relatively few alternatives, all are known</a:t>
            </a:r>
          </a:p>
          <a:p>
            <a:endParaRPr lang="en-US" dirty="0"/>
          </a:p>
          <a:p>
            <a:r>
              <a:rPr lang="en-US" dirty="0" smtClean="0"/>
              <a:t>Story: A psychology professor struggles whether to follow a call from another university. His colleague: Just maximize your expected utility, what you always ask from your students. Answer: come on, this is  serious reality.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4F095-97F7-4637-971B-7F6279AC702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214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With 25 assets and 10 years of (American)</a:t>
            </a:r>
            <a:r>
              <a:rPr lang="en-US" baseline="0" dirty="0" smtClean="0"/>
              <a:t> stock data </a:t>
            </a:r>
            <a:r>
              <a:rPr lang="en-US" dirty="0" smtClean="0"/>
              <a:t>1/N outperforms the other</a:t>
            </a:r>
            <a:r>
              <a:rPr lang="en-US" baseline="0" dirty="0" smtClean="0"/>
              <a:t> models. It needs much more stock data (hundreds of years) before optimized models are considerably better.</a:t>
            </a:r>
          </a:p>
          <a:p>
            <a:endParaRPr lang="en-US" dirty="0"/>
          </a:p>
          <a:p>
            <a:r>
              <a:rPr lang="en-US" dirty="0" smtClean="0"/>
              <a:t>1/N (class of “unit weight” heuristics) is not just for portfolio management: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Parents, how they distribute their attention and care among their kids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Children dividing a chocolate among a group</a:t>
            </a:r>
          </a:p>
          <a:p>
            <a:pPr marL="171450" indent="-171450">
              <a:buFont typeface="Arial" pitchFamily="34" charset="0"/>
              <a:buChar char="•"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There are three components in Prediction error: bias, variance and noise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4F095-97F7-4637-971B-7F6279AC702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2538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An individuals adaptive toolbox is not fixed: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 By learning, experience and imitating other individuals its content can (and usually does) grow.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Example “building blocks”: Gaze heuristic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Fix your view (gaze) on the moving object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Take exercise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Adjust your exercise speed so that the view-angel remains constant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Examples “evolved capacity”: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Gaze heuristic: The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 competence 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 follow a moving object in 3D-space with your eyes (evolves at baby-age)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LOT heuristic: The competence to identify the ratio of the lateral view-angel to the vertical view-angel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 of a moving object in 3D-space (evolves during intensive baseball-training)</a:t>
            </a:r>
          </a:p>
          <a:p>
            <a:pPr lvl="1"/>
            <a:endParaRPr lang="en-US" baseline="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dirty="0" smtClean="0">
                <a:latin typeface="Arial" pitchFamily="34" charset="0"/>
                <a:cs typeface="Arial" pitchFamily="34" charset="0"/>
              </a:rPr>
              <a:t>Ecological rationality is about the success of cognitive strategies in the real world, measured by frugality, speed and accuracy</a:t>
            </a:r>
            <a:endParaRPr lang="en-US" baseline="0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en-US" baseline="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baseline="0" dirty="0" smtClean="0">
                <a:latin typeface="Arial" pitchFamily="34" charset="0"/>
                <a:cs typeface="Arial" pitchFamily="34" charset="0"/>
              </a:rPr>
              <a:t>Degree of uncertainty: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How well can an available cue predict a criterion.</a:t>
            </a:r>
          </a:p>
          <a:p>
            <a:pPr lvl="0"/>
            <a:r>
              <a:rPr lang="en-US" dirty="0" smtClean="0">
                <a:latin typeface="Arial" pitchFamily="34" charset="0"/>
                <a:cs typeface="Arial" pitchFamily="34" charset="0"/>
              </a:rPr>
              <a:t>Number of alternatives: Optimization methods have problem with big numbers</a:t>
            </a:r>
          </a:p>
          <a:p>
            <a:pPr lvl="0"/>
            <a:r>
              <a:rPr lang="en-US" dirty="0" smtClean="0">
                <a:latin typeface="Arial" pitchFamily="34" charset="0"/>
                <a:cs typeface="Arial" pitchFamily="34" charset="0"/>
              </a:rPr>
              <a:t>Redundancy: How highly correlated are the cues is an indicator</a:t>
            </a:r>
          </a:p>
          <a:p>
            <a:pPr lvl="0"/>
            <a:r>
              <a:rPr lang="en-US" dirty="0" smtClean="0">
                <a:latin typeface="Arial" pitchFamily="34" charset="0"/>
                <a:cs typeface="Arial" pitchFamily="34" charset="0"/>
              </a:rPr>
              <a:t>Variability: Distribution of the cue weights (e.g. skewed)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4F095-97F7-4637-971B-7F6279AC702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5725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4F095-97F7-4637-971B-7F6279AC702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1025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Power-law distribution: Few objects of the whole population show very large values (frequency, intensity, amount, …</a:t>
            </a:r>
          </a:p>
          <a:p>
            <a:r>
              <a:rPr lang="en-US" dirty="0" smtClean="0"/>
              <a:t>i.e. a very skewed distribution, measured by the parameter q, the slope of the log-log line (negative)</a:t>
            </a:r>
          </a:p>
          <a:p>
            <a:endParaRPr lang="en-US" dirty="0" smtClean="0"/>
          </a:p>
          <a:p>
            <a:r>
              <a:rPr lang="en-US" dirty="0" smtClean="0"/>
              <a:t>As longer the cotton fibers, as finer the threads can be spun.</a:t>
            </a:r>
          </a:p>
          <a:p>
            <a:endParaRPr lang="en-US" dirty="0" smtClean="0"/>
          </a:p>
          <a:p>
            <a:r>
              <a:rPr lang="en-US" dirty="0" err="1" smtClean="0"/>
              <a:t>QuickEst</a:t>
            </a:r>
            <a:r>
              <a:rPr lang="en-US" dirty="0" smtClean="0"/>
              <a:t> has been developed as a quantitative tool to make inference from memory. In our example it is used qualitatively.</a:t>
            </a:r>
          </a:p>
          <a:p>
            <a:endParaRPr lang="en-US" dirty="0"/>
          </a:p>
          <a:p>
            <a:r>
              <a:rPr lang="en-US" dirty="0" smtClean="0"/>
              <a:t>Quantitative </a:t>
            </a:r>
            <a:r>
              <a:rPr lang="en-US" dirty="0" err="1" smtClean="0"/>
              <a:t>QuickEst</a:t>
            </a:r>
            <a:r>
              <a:rPr lang="en-US" dirty="0" smtClean="0"/>
              <a:t> example : Most</a:t>
            </a:r>
            <a:r>
              <a:rPr lang="en-US" baseline="0" dirty="0" smtClean="0"/>
              <a:t> g</a:t>
            </a:r>
            <a:r>
              <a:rPr lang="en-US" dirty="0" smtClean="0"/>
              <a:t>old</a:t>
            </a:r>
            <a:r>
              <a:rPr lang="en-US" baseline="0" dirty="0" smtClean="0"/>
              <a:t> medals in track and field (out of 47), cue: world records of a country. Cue order: start with 0 world record and eliminate all countries accordingly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4F095-97F7-4637-971B-7F6279AC702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0583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This demonstration example is purely constructed. Assumption: The frequencies are data (i.e. on file)</a:t>
            </a:r>
          </a:p>
          <a:p>
            <a:endParaRPr lang="en-US" sz="11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“Fast and Frugal Tree”: Each</a:t>
            </a:r>
            <a:r>
              <a:rPr lang="en-US" sz="1100" baseline="0" dirty="0" smtClean="0">
                <a:latin typeface="Arial" pitchFamily="34" charset="0"/>
                <a:cs typeface="Arial" pitchFamily="34" charset="0"/>
              </a:rPr>
              <a:t> level must have an exit</a:t>
            </a:r>
          </a:p>
          <a:p>
            <a:endParaRPr lang="en-US" sz="1100" dirty="0">
              <a:latin typeface="Arial" pitchFamily="34" charset="0"/>
              <a:cs typeface="Arial" pitchFamily="34" charset="0"/>
            </a:endParaRPr>
          </a:p>
          <a:p>
            <a:r>
              <a:rPr lang="en-US" sz="1100" baseline="0" dirty="0" smtClean="0">
                <a:latin typeface="Arial" pitchFamily="34" charset="0"/>
                <a:cs typeface="Arial" pitchFamily="34" charset="0"/>
              </a:rPr>
              <a:t>There are two types of fast and frugal trees: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100" dirty="0" smtClean="0">
                <a:latin typeface="Arial" pitchFamily="34" charset="0"/>
                <a:cs typeface="Arial" pitchFamily="34" charset="0"/>
              </a:rPr>
              <a:t>Rake  type, one-sided, all  exits are on one side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100" baseline="0" dirty="0" err="1" smtClean="0">
                <a:latin typeface="Arial" pitchFamily="34" charset="0"/>
                <a:cs typeface="Arial" pitchFamily="34" charset="0"/>
              </a:rPr>
              <a:t>Zig-zag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type, exits are on both sides</a:t>
            </a:r>
          </a:p>
          <a:p>
            <a:pPr marL="628650" lvl="1" indent="-171450">
              <a:buFont typeface="Arial" pitchFamily="34" charset="0"/>
              <a:buChar char="•"/>
            </a:pPr>
            <a:endParaRPr lang="en-US" sz="1100" baseline="0" dirty="0">
              <a:latin typeface="Arial" pitchFamily="34" charset="0"/>
              <a:cs typeface="Arial" pitchFamily="34" charset="0"/>
            </a:endParaRPr>
          </a:p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Rake type trees do not need a cue ranking, the bottom line result is for all rankings the same.</a:t>
            </a:r>
            <a:endParaRPr lang="en-US" sz="1100" baseline="0" dirty="0" smtClean="0">
              <a:latin typeface="Arial" pitchFamily="34" charset="0"/>
              <a:cs typeface="Arial" pitchFamily="34" charset="0"/>
            </a:endParaRPr>
          </a:p>
          <a:p>
            <a:endParaRPr lang="en-US" sz="1100" dirty="0">
              <a:latin typeface="Arial" pitchFamily="34" charset="0"/>
              <a:cs typeface="Arial" pitchFamily="34" charset="0"/>
            </a:endParaRPr>
          </a:p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This is actually a “Naïve, Fast, and Frugal Tree”</a:t>
            </a:r>
          </a:p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Naïve: Dependencies between cues are ignored</a:t>
            </a:r>
          </a:p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Frugal: Not all cues are necessarily used</a:t>
            </a:r>
          </a:p>
          <a:p>
            <a:endParaRPr lang="en-US" sz="1100" dirty="0">
              <a:latin typeface="Arial" pitchFamily="34" charset="0"/>
              <a:cs typeface="Arial" pitchFamily="34" charset="0"/>
            </a:endParaRPr>
          </a:p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The presented deduction is a “hands-on” (shirt-sleeved) one. 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4F095-97F7-4637-971B-7F6279AC702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394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Operational rationality: Decision making style to achieve a maximum in bounded R.</a:t>
            </a:r>
          </a:p>
          <a:p>
            <a:endParaRPr lang="en-US" sz="1100" dirty="0">
              <a:latin typeface="Arial" pitchFamily="34" charset="0"/>
              <a:cs typeface="Arial" pitchFamily="34" charset="0"/>
            </a:endParaRPr>
          </a:p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“political”, e.g. the department head finishes a (too) long search for information of the project team by  stating “do just that and that” (i.e. by hand-waving.</a:t>
            </a:r>
          </a:p>
          <a:p>
            <a:endParaRPr lang="en-US" sz="11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Dotted curve: Early SE-phases</a:t>
            </a:r>
          </a:p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Solid curve: Later SE-phases</a:t>
            </a:r>
          </a:p>
          <a:p>
            <a:endParaRPr lang="en-US" sz="11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Trial &amp; error is a heuristic: Many  methods used in SE have been developed by trial and error</a:t>
            </a:r>
          </a:p>
          <a:p>
            <a:endParaRPr lang="en-US" sz="11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Optimal methods in decision making: utility based,</a:t>
            </a:r>
            <a:r>
              <a:rPr lang="en-US" sz="1100" baseline="0" dirty="0" smtClean="0">
                <a:latin typeface="Arial" pitchFamily="34" charset="0"/>
                <a:cs typeface="Arial" pitchFamily="34" charset="0"/>
              </a:rPr>
              <a:t> objective function, probabilistic density function, …</a:t>
            </a:r>
          </a:p>
          <a:p>
            <a:endParaRPr lang="en-US" sz="1100" dirty="0">
              <a:latin typeface="Arial" pitchFamily="34" charset="0"/>
              <a:cs typeface="Arial" pitchFamily="34" charset="0"/>
            </a:endParaRPr>
          </a:p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Empirical evidence: Acquiring information by observation or experimentation, and  testing by “before-and-after comparison”.</a:t>
            </a:r>
          </a:p>
          <a:p>
            <a:endParaRPr lang="en-US" sz="1100" dirty="0">
              <a:latin typeface="Arial" pitchFamily="34" charset="0"/>
              <a:cs typeface="Arial" pitchFamily="34" charset="0"/>
            </a:endParaRPr>
          </a:p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Calculation: Closed solutions (e.g.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Navier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-Stokes), but today mostly  computer aided models (e.g. FEM).</a:t>
            </a:r>
          </a:p>
          <a:p>
            <a:endParaRPr lang="en-US" sz="1100" dirty="0">
              <a:latin typeface="Arial" pitchFamily="34" charset="0"/>
              <a:cs typeface="Arial" pitchFamily="34" charset="0"/>
            </a:endParaRPr>
          </a:p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Empirical evidence is more important in operational rationality, not so much logical evidence</a:t>
            </a:r>
          </a:p>
          <a:p>
            <a:endParaRPr lang="en-US" sz="1100" dirty="0">
              <a:latin typeface="Arial" pitchFamily="34" charset="0"/>
              <a:cs typeface="Arial" pitchFamily="34" charset="0"/>
            </a:endParaRPr>
          </a:p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Reasoning, apart from calculation: Creation, association, deduction, induction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4F095-97F7-4637-971B-7F6279AC702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479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2B4F875-E333-47DC-8553-A8DFEA470DFA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4339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796925" y="261938"/>
            <a:ext cx="5084763" cy="3813175"/>
          </a:xfrm>
          <a:ln w="12700" cap="flat">
            <a:solidFill>
              <a:schemeClr val="tx1"/>
            </a:solidFill>
          </a:ln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329" y="4154503"/>
            <a:ext cx="5725677" cy="423346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22" tIns="41261" rIns="82522" bIns="41261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INCOSE data, mainly from Space-, Aerospace-, and Defense-Industries</a:t>
            </a:r>
          </a:p>
          <a:p>
            <a:endParaRPr lang="en-US" dirty="0"/>
          </a:p>
          <a:p>
            <a:r>
              <a:rPr lang="en-US" dirty="0"/>
              <a:t>There is high evidence that as more alternatives you have, the better is the final solution.</a:t>
            </a:r>
          </a:p>
          <a:p>
            <a:endParaRPr lang="en-US" dirty="0"/>
          </a:p>
          <a:p>
            <a:r>
              <a:rPr lang="en-US" dirty="0"/>
              <a:t>Heuristic: Nothing is more dangerous than an idea, when it is the only one you have.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4F095-97F7-4637-971B-7F6279AC702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5533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Once a company has several detrimental projects, the risk of a “vicious circle” is high:</a:t>
            </a:r>
          </a:p>
          <a:p>
            <a:r>
              <a:rPr lang="en-US" dirty="0" smtClean="0"/>
              <a:t>The main forces have to finish the bad projects instead of starting the new ones in a front loading way. So the new projects are staring again in a detrimental way.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4F095-97F7-4637-971B-7F6279AC702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4660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4F095-97F7-4637-971B-7F6279AC702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7583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Heuristic</a:t>
            </a:r>
            <a:r>
              <a:rPr lang="en-US" baseline="0" dirty="0" smtClean="0"/>
              <a:t> (J.M. Keynes): “It is better to be roughly wright than precisely wrong”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4F095-97F7-4637-971B-7F6279AC702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5150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Critical</a:t>
            </a:r>
            <a:r>
              <a:rPr lang="en-US" baseline="0" dirty="0" smtClean="0"/>
              <a:t> requirements (not Key-requirements): From the view of the project-success (not necessarily the view of the stakeholders)</a:t>
            </a:r>
          </a:p>
          <a:p>
            <a:endParaRPr lang="en-US" baseline="0" dirty="0" smtClean="0"/>
          </a:p>
          <a:p>
            <a:r>
              <a:rPr lang="en-US" baseline="0" dirty="0" smtClean="0"/>
              <a:t>Cue selection (suggestion): Select 5 to 7, according to the “lessons learnt” of the respective company.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above binary cues are taken from space engineering</a:t>
            </a:r>
          </a:p>
          <a:p>
            <a:endParaRPr lang="en-US" baseline="0" dirty="0" smtClean="0"/>
          </a:p>
          <a:p>
            <a:r>
              <a:rPr lang="en-US" baseline="0" dirty="0" smtClean="0"/>
              <a:t>7±2: The mental capacity of humans to process information in parallel (heuristic)</a:t>
            </a:r>
          </a:p>
          <a:p>
            <a:endParaRPr lang="en-US" dirty="0"/>
          </a:p>
          <a:p>
            <a:r>
              <a:rPr lang="en-US" dirty="0" smtClean="0"/>
              <a:t>For a lot of requirements: Best work with two, one reads the requirements, the other attributes the points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4F095-97F7-4637-971B-7F6279AC702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3251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Assumption: The values of the solutions show a J-shaped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distibution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Suited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 for skewed (imbalanced, described by power-law distribution) environment: </a:t>
            </a:r>
            <a:r>
              <a:rPr lang="en-US" baseline="0" dirty="0" err="1" smtClean="0">
                <a:latin typeface="Arial" pitchFamily="34" charset="0"/>
                <a:cs typeface="Arial" pitchFamily="34" charset="0"/>
              </a:rPr>
              <a:t>QuickEst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 (usually quantitative), mapping heuristic.</a:t>
            </a:r>
          </a:p>
          <a:p>
            <a:endParaRPr lang="en-US" baseline="0" dirty="0" smtClean="0">
              <a:latin typeface="Arial" pitchFamily="34" charset="0"/>
              <a:cs typeface="Arial" pitchFamily="34" charset="0"/>
            </a:endParaRPr>
          </a:p>
          <a:p>
            <a:r>
              <a:rPr lang="en-US" baseline="0" dirty="0" err="1" smtClean="0">
                <a:latin typeface="Arial" pitchFamily="34" charset="0"/>
                <a:cs typeface="Arial" pitchFamily="34" charset="0"/>
              </a:rPr>
              <a:t>QuickEst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 needs a set of cues put into an appropriate number. It bets on a J-shaped environment (distributions)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 cues must cut off the long tail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4F095-97F7-4637-971B-7F6279AC702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0360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Rake-Type  trees are suitable for relatively few alternatives (5-7) and up to about 4 important</a:t>
            </a:r>
            <a:r>
              <a:rPr lang="en-US" sz="1100" baseline="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hardly be ranked) cues.</a:t>
            </a:r>
          </a:p>
          <a:p>
            <a:endParaRPr lang="en-US" sz="1100" dirty="0">
              <a:latin typeface="Arial" pitchFamily="34" charset="0"/>
              <a:cs typeface="Arial" pitchFamily="34" charset="0"/>
            </a:endParaRPr>
          </a:p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(fast and frugal) Trees are clear and demonstrative. Once proven (by trial and error) they can be used as a easy to learn template for a hole industry or department.</a:t>
            </a:r>
          </a:p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&gt;&gt; Architecting is a highly iterative process, so a template can be beneficial.</a:t>
            </a:r>
          </a:p>
          <a:p>
            <a:endParaRPr lang="en-US" sz="1100" dirty="0">
              <a:latin typeface="Arial" pitchFamily="34" charset="0"/>
              <a:cs typeface="Arial" pitchFamily="34" charset="0"/>
            </a:endParaRPr>
          </a:p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The cues are (randomly and not by “lessons learnt”) chosen from the space engineering domain.</a:t>
            </a:r>
          </a:p>
          <a:p>
            <a:endParaRPr lang="en-US" sz="11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Examples for cues for other domains (from the respective lessons learnt file: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100" dirty="0" smtClean="0">
                <a:latin typeface="Arial" pitchFamily="34" charset="0"/>
                <a:cs typeface="Arial" pitchFamily="34" charset="0"/>
              </a:rPr>
              <a:t>Local</a:t>
            </a:r>
            <a:r>
              <a:rPr lang="en-US" sz="1100" baseline="0" dirty="0" smtClean="0">
                <a:latin typeface="Arial" pitchFamily="34" charset="0"/>
                <a:cs typeface="Arial" pitchFamily="34" charset="0"/>
              </a:rPr>
              <a:t> standards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100" baseline="0" dirty="0" smtClean="0">
                <a:latin typeface="Arial" pitchFamily="34" charset="0"/>
                <a:cs typeface="Arial" pitchFamily="34" charset="0"/>
              </a:rPr>
              <a:t>Top level not more than 7 elements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100" baseline="0" dirty="0" smtClean="0">
                <a:latin typeface="Arial" pitchFamily="34" charset="0"/>
                <a:cs typeface="Arial" pitchFamily="34" charset="0"/>
              </a:rPr>
              <a:t>Max. 2 elements with new technology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100" baseline="0" dirty="0" smtClean="0">
                <a:latin typeface="Arial" pitchFamily="34" charset="0"/>
                <a:cs typeface="Arial" pitchFamily="34" charset="0"/>
              </a:rPr>
              <a:t>Knowledge in-house, i.e. no outsourcing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100" dirty="0" smtClean="0">
                <a:latin typeface="Arial" pitchFamily="34" charset="0"/>
                <a:cs typeface="Arial" pitchFamily="34" charset="0"/>
              </a:rPr>
              <a:t>Only a second level of subsystems</a:t>
            </a:r>
          </a:p>
          <a:p>
            <a:pPr marL="628650" lvl="1" indent="-171450">
              <a:buFont typeface="Arial" pitchFamily="34" charset="0"/>
              <a:buChar char="•"/>
            </a:pPr>
            <a:endParaRPr lang="en-US" sz="1100" dirty="0">
              <a:latin typeface="Arial" pitchFamily="34" charset="0"/>
              <a:cs typeface="Arial" pitchFamily="34" charset="0"/>
            </a:endParaRPr>
          </a:p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“Architecture Tradeoff Analysis Method” (ATAM), Software Engineering Institute at Carnegie Mellon, for software architecture evaluation, one run with an interdisciplinary team takes tree to four days.</a:t>
            </a:r>
          </a:p>
          <a:p>
            <a:endParaRPr lang="en-US" sz="1100" dirty="0">
              <a:latin typeface="Arial" pitchFamily="34" charset="0"/>
              <a:cs typeface="Arial" pitchFamily="34" charset="0"/>
            </a:endParaRPr>
          </a:p>
          <a:p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4F095-97F7-4637-971B-7F6279AC702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2626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4F095-97F7-4637-971B-7F6279AC702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972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4F095-97F7-4637-971B-7F6279AC702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031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“Interface Readiness”, derived from “Technology Readiness” (Stevens Institute)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4F095-97F7-4637-971B-7F6279AC702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274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489176D-CE93-4E3B-A67A-D32F5E93E263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5363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796925" y="261938"/>
            <a:ext cx="5084763" cy="3813175"/>
          </a:xfrm>
          <a:ln w="12700" cap="flat">
            <a:solidFill>
              <a:schemeClr val="tx1"/>
            </a:solidFill>
          </a:ln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329" y="4154503"/>
            <a:ext cx="5725677" cy="423346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22" tIns="41261" rIns="82522" bIns="41261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Bayes’ theorem, Logistic Regression Model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4F095-97F7-4637-971B-7F6279AC702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189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JANUARY 15, 2009, shortly after </a:t>
            </a:r>
            <a:r>
              <a:rPr lang="en-US" dirty="0">
                <a:latin typeface="Arial" pitchFamily="34" charset="0"/>
                <a:cs typeface="Arial" pitchFamily="34" charset="0"/>
              </a:rPr>
              <a:t>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ake-of from La Guardia, US Airways A 320 (Flight 1549) hit a flock of Canadian Geese, and both engines failed immediately.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“Can’t make it” (conversation with flight control): The image of the runway is rising on the windshield &gt;&gt; can’t make it to the runway.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 co-Pilot of flight 1549 confirmed in an interview, that the decision was not taken analytically but visually.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Gaze (tracking) Heuristic,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 the most simple of the tracking heuristics is often used in ball-sports, when the ball has passed its apogee.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 bit more complicated is it for a dog catching a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frisbee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or a baseball-outfielder catching a ball. But the principle is the same: No analytics (i.e. no solving of equations), but application of track-heuristics.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Cue: piece of information: feature, indicator, aspect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4F095-97F7-4637-971B-7F6279AC702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2983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4F095-97F7-4637-971B-7F6279AC702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571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For a long time people believed that Heuristics for decision making is only applied when the effort for looking for more information and more defined methods do not pay back any more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Evolving science of heuristics started in the 1990</a:t>
            </a:r>
            <a:r>
              <a:rPr lang="en-US" baseline="30000" dirty="0">
                <a:latin typeface="Arial" pitchFamily="34" charset="0"/>
                <a:cs typeface="Arial" pitchFamily="34" charset="0"/>
              </a:rPr>
              <a:t>th</a:t>
            </a:r>
            <a:r>
              <a:rPr lang="en-US" dirty="0">
                <a:latin typeface="Arial" pitchFamily="34" charset="0"/>
                <a:cs typeface="Arial" pitchFamily="34" charset="0"/>
              </a:rPr>
              <a:t> and is still in progress, i.e. quite some topics (questions) are unanswered.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“small world”: the information is complete, there are no uncertainty as long as you are ready to look for the information.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4F095-97F7-4637-971B-7F6279AC702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4887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“Prediction is very difficult, especially if it’s</a:t>
            </a:r>
            <a:r>
              <a:rPr lang="en-US" sz="1100" baseline="0" dirty="0" smtClean="0">
                <a:latin typeface="Arial" pitchFamily="34" charset="0"/>
                <a:cs typeface="Arial" pitchFamily="34" charset="0"/>
              </a:rPr>
              <a:t> about the future” (Nils Bohr)</a:t>
            </a:r>
          </a:p>
          <a:p>
            <a:endParaRPr lang="en-US" sz="1100" dirty="0">
              <a:latin typeface="Arial" pitchFamily="34" charset="0"/>
              <a:cs typeface="Arial" pitchFamily="34" charset="0"/>
            </a:endParaRPr>
          </a:p>
          <a:p>
            <a:r>
              <a:rPr lang="en-US" sz="1100" baseline="0" dirty="0" smtClean="0">
                <a:latin typeface="Arial" pitchFamily="34" charset="0"/>
                <a:cs typeface="Arial" pitchFamily="34" charset="0"/>
              </a:rPr>
              <a:t>“simple” models are sometimes 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(in foresight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) more accurate and are more robust than complex models.</a:t>
            </a:r>
            <a:endParaRPr lang="en-US" sz="1100" baseline="0" dirty="0" smtClean="0">
              <a:latin typeface="Arial" pitchFamily="34" charset="0"/>
              <a:cs typeface="Arial" pitchFamily="34" charset="0"/>
            </a:endParaRPr>
          </a:p>
          <a:p>
            <a:endParaRPr lang="en-US" sz="1100" dirty="0">
              <a:latin typeface="Arial" pitchFamily="34" charset="0"/>
              <a:cs typeface="Arial" pitchFamily="34" charset="0"/>
            </a:endParaRPr>
          </a:p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Robustness (here): To have an acceptable prediction, i.e. the model is not much vulnerable to variations in the future</a:t>
            </a:r>
          </a:p>
          <a:p>
            <a:endParaRPr lang="en-US" sz="1100" dirty="0">
              <a:latin typeface="Arial" pitchFamily="34" charset="0"/>
              <a:cs typeface="Arial" pitchFamily="34" charset="0"/>
            </a:endParaRPr>
          </a:p>
          <a:p>
            <a:r>
              <a:rPr lang="en-US" sz="1100" dirty="0">
                <a:latin typeface="Arial" pitchFamily="34" charset="0"/>
                <a:cs typeface="Arial" pitchFamily="34" charset="0"/>
              </a:rPr>
              <a:t>Sample: subset of all information</a:t>
            </a:r>
          </a:p>
          <a:p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4F095-97F7-4637-971B-7F6279AC702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4219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Dilemma: In foresight, reducing variance (few parameters) can be better.</a:t>
            </a:r>
          </a:p>
          <a:p>
            <a:endParaRPr lang="en-US" sz="11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Error formula : from statistical (inference) theory (e.g. German et. al 1992), and from machine learning theory.</a:t>
            </a:r>
          </a:p>
          <a:p>
            <a:endParaRPr lang="en-US" sz="1100" dirty="0">
              <a:latin typeface="Arial" pitchFamily="34" charset="0"/>
              <a:cs typeface="Arial" pitchFamily="34" charset="0"/>
            </a:endParaRPr>
          </a:p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“True function”: 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true state of the nature (can only be known from the past, i.e. hindsight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), but that’s what we are looking for in the future</a:t>
            </a:r>
            <a:endParaRPr lang="en-US" sz="1100" dirty="0">
              <a:latin typeface="Arial" pitchFamily="34" charset="0"/>
              <a:cs typeface="Arial" pitchFamily="34" charset="0"/>
            </a:endParaRPr>
          </a:p>
          <a:p>
            <a:endParaRPr lang="en-US" sz="1100" dirty="0">
              <a:latin typeface="Arial" pitchFamily="34" charset="0"/>
              <a:cs typeface="Arial" pitchFamily="34" charset="0"/>
            </a:endParaRPr>
          </a:p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“true function”: the function that a learning function (e.g. a polynomial) wants to learn from a data sample of this true function</a:t>
            </a:r>
          </a:p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true function”: usually unknown, but according to </a:t>
            </a:r>
            <a:r>
              <a:rPr lang="en-US" sz="1100" dirty="0" err="1">
                <a:latin typeface="Arial" pitchFamily="34" charset="0"/>
                <a:cs typeface="Arial" pitchFamily="34" charset="0"/>
              </a:rPr>
              <a:t>Kahnemann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 an optimal (gold standard) function, given by a superior power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11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Variance occurs  when making inference from finite samples of noisy data, i.e. from different samples of the environment (of the true function) most probably different models are being induced.</a:t>
            </a:r>
          </a:p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Variance decreases with increasing sample size and also with simple strategies having fewer parameters</a:t>
            </a:r>
            <a:endParaRPr lang="en-US" sz="1100" dirty="0">
              <a:latin typeface="Arial" pitchFamily="34" charset="0"/>
              <a:cs typeface="Arial" pitchFamily="34" charset="0"/>
            </a:endParaRPr>
          </a:p>
          <a:p>
            <a:endParaRPr lang="en-US" sz="11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Noise: observation error (irreducible</a:t>
            </a:r>
            <a:r>
              <a:rPr lang="en-US" sz="1100" baseline="0" dirty="0" smtClean="0">
                <a:latin typeface="Arial" pitchFamily="34" charset="0"/>
                <a:cs typeface="Arial" pitchFamily="34" charset="0"/>
              </a:rPr>
              <a:t> random error)</a:t>
            </a:r>
          </a:p>
          <a:p>
            <a:endParaRPr lang="en-US" sz="1100" baseline="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100" baseline="0" dirty="0" smtClean="0">
                <a:latin typeface="Arial" pitchFamily="34" charset="0"/>
                <a:cs typeface="Arial" pitchFamily="34" charset="0"/>
              </a:rPr>
              <a:t>Hiatus </a:t>
            </a:r>
            <a:r>
              <a:rPr lang="en-US" sz="1100" baseline="0" dirty="0" err="1" smtClean="0">
                <a:latin typeface="Arial" pitchFamily="34" charset="0"/>
                <a:cs typeface="Arial" pitchFamily="34" charset="0"/>
              </a:rPr>
              <a:t>D’heuristic</a:t>
            </a:r>
            <a:r>
              <a:rPr lang="en-US" sz="1100" baseline="0" dirty="0" smtClean="0">
                <a:latin typeface="Arial" pitchFamily="34" charset="0"/>
                <a:cs typeface="Arial" pitchFamily="34" charset="0"/>
              </a:rPr>
              <a:t>: How long is a customer kept in the record without having bought anything. 9 months.</a:t>
            </a:r>
          </a:p>
          <a:p>
            <a:endParaRPr lang="en-US" sz="1100" dirty="0">
              <a:latin typeface="Arial" pitchFamily="34" charset="0"/>
              <a:cs typeface="Arial" pitchFamily="34" charset="0"/>
            </a:endParaRPr>
          </a:p>
          <a:p>
            <a:endParaRPr lang="en-US" sz="1100" baseline="0" dirty="0" smtClean="0">
              <a:latin typeface="Arial" pitchFamily="34" charset="0"/>
              <a:cs typeface="Arial" pitchFamily="34" charset="0"/>
            </a:endParaRPr>
          </a:p>
          <a:p>
            <a:endParaRPr lang="en-US" sz="1100" dirty="0">
              <a:latin typeface="Arial" pitchFamily="34" charset="0"/>
              <a:cs typeface="Arial" pitchFamily="34" charset="0"/>
            </a:endParaRPr>
          </a:p>
          <a:p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4F095-97F7-4637-971B-7F6279AC702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312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XAMConsult GmbH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Decision Making, 29.11.2012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C8F1-53F0-4A5A-8FCD-C8E2CF730D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171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XAMConsult GmbH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Decision Making, 29.11.2012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C8F1-53F0-4A5A-8FCD-C8E2CF730D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920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XAMConsult GmbH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Decision Making, 29.11.2012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C8F1-53F0-4A5A-8FCD-C8E2CF730D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696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XAMConsult GmbH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Decision Making, 29.11.2012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C8F1-53F0-4A5A-8FCD-C8E2CF730D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1827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XAMConsult GmbH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Decision Making, 29.11.2012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C8F1-53F0-4A5A-8FCD-C8E2CF730D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690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C31DD-07F3-4308-92F2-09D3D9A74BCA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421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16B82-EF81-4286-B8F5-00B003C7DDEA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588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7056784" cy="562074"/>
          </a:xfr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2800" b="1">
                <a:latin typeface="Corbe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752"/>
            <a:ext cx="3826768" cy="4929411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600" b="1">
                <a:latin typeface="Arial" pitchFamily="34" charset="0"/>
                <a:cs typeface="Arial" pitchFamily="34" charset="0"/>
              </a:defRPr>
            </a:lvl2pPr>
            <a:lvl3pPr marL="914400" indent="0">
              <a:buNone/>
              <a:defRPr sz="1400" b="1">
                <a:latin typeface="Arial" pitchFamily="34" charset="0"/>
                <a:cs typeface="Arial" pitchFamily="34" charset="0"/>
              </a:defRPr>
            </a:lvl3pPr>
            <a:lvl4pPr marL="1371600" indent="0">
              <a:buNone/>
              <a:defRPr sz="1800" b="1">
                <a:latin typeface="Arial" pitchFamily="34" charset="0"/>
                <a:cs typeface="Arial" pitchFamily="34" charset="0"/>
              </a:defRPr>
            </a:lvl4pPr>
            <a:lvl5pPr marL="1828800" indent="0">
              <a:buNone/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Corbel" pitchFamily="34" charset="0"/>
              </a:defRPr>
            </a:lvl1pPr>
          </a:lstStyle>
          <a:p>
            <a:fld id="{AC46C8F1-53F0-4A5A-8FCD-C8E2CF730D06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1026" name="Picture 2" descr="C:\Users\Z\Documents\Eigene Dateien\INCOSE\Swiss Chapter\PresentationNov12\SSSElogo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40" y="319623"/>
            <a:ext cx="1396140" cy="439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umsplatzhalter 6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smtClean="0"/>
              <a:t>XAMConsult GmbH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Corbel" pitchFamily="34" charset="0"/>
              </a:defRPr>
            </a:lvl1pPr>
          </a:lstStyle>
          <a:p>
            <a:r>
              <a:rPr lang="en-US" smtClean="0"/>
              <a:t>Decision Making, 29.11.2012</a:t>
            </a:r>
            <a:endParaRPr lang="en-US" dirty="0"/>
          </a:p>
        </p:txBody>
      </p:sp>
      <p:sp>
        <p:nvSpPr>
          <p:cNvPr id="8" name="Inhaltsplatzhalter 2"/>
          <p:cNvSpPr>
            <a:spLocks noGrp="1"/>
          </p:cNvSpPr>
          <p:nvPr>
            <p:ph idx="14"/>
          </p:nvPr>
        </p:nvSpPr>
        <p:spPr>
          <a:xfrm>
            <a:off x="4572000" y="1196752"/>
            <a:ext cx="3826768" cy="4929411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600" b="1">
                <a:latin typeface="Arial" pitchFamily="34" charset="0"/>
                <a:cs typeface="Arial" pitchFamily="34" charset="0"/>
              </a:defRPr>
            </a:lvl2pPr>
            <a:lvl3pPr marL="914400" indent="0">
              <a:buNone/>
              <a:defRPr sz="1400" b="1">
                <a:latin typeface="Arial" pitchFamily="34" charset="0"/>
                <a:cs typeface="Arial" pitchFamily="34" charset="0"/>
              </a:defRPr>
            </a:lvl3pPr>
            <a:lvl4pPr marL="1371600" indent="0">
              <a:buNone/>
              <a:defRPr sz="1800" b="1">
                <a:latin typeface="Arial" pitchFamily="34" charset="0"/>
                <a:cs typeface="Arial" pitchFamily="34" charset="0"/>
              </a:defRPr>
            </a:lvl4pPr>
            <a:lvl5pPr marL="1828800" indent="0">
              <a:buNone/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09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XAMConsult GmbH</a:t>
            </a:r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Decision Making, 29.11.2012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C8F1-53F0-4A5A-8FCD-C8E2CF730D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548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XAMConsult GmbH</a:t>
            </a:r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Decision Making, 29.11.2012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C8F1-53F0-4A5A-8FCD-C8E2CF730D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582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XAMConsult GmbH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Decision Making, 29.11.2012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C8F1-53F0-4A5A-8FCD-C8E2CF730D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73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XAMConsult GmbH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Decision Making, 29.11.2012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C8F1-53F0-4A5A-8FCD-C8E2CF730D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884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XAMConsult GmbH</a:t>
            </a:r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Decision Making, 29.11.2012</a:t>
            </a:r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C8F1-53F0-4A5A-8FCD-C8E2CF730D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058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XAMConsult GmbH</a:t>
            </a:r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Decision Making, 29.11.2012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C8F1-53F0-4A5A-8FCD-C8E2CF730D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07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XAMConsult GmbH</a:t>
            </a:r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Decision Making, 29.11.2012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C8F1-53F0-4A5A-8FCD-C8E2CF730D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005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XAMConsult GmbH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Decision Making, 29.11.2012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6C8F1-53F0-4A5A-8FCD-C8E2CF730D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851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2" r:id="rId14"/>
    <p:sldLayoutId id="2147483663" r:id="rId15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ueiro.ch/blog/wp-content/uploads/swiss_money.jp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ezert.de/" TargetMode="Externa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43000"/>
            <a:ext cx="7772400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The Swiss Society of Systems Engineering (SSSE) – </a:t>
            </a:r>
            <a:br>
              <a:rPr lang="en-US" sz="4000" smtClean="0"/>
            </a:br>
            <a:r>
              <a:rPr lang="en-US" sz="4000" smtClean="0"/>
              <a:t>The Swiss Chapter of INCOSE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048000"/>
            <a:ext cx="6400800" cy="1905000"/>
          </a:xfrm>
        </p:spPr>
        <p:txBody>
          <a:bodyPr/>
          <a:lstStyle/>
          <a:p>
            <a:pPr eaLnBrk="1" hangingPunct="1"/>
            <a:r>
              <a:rPr lang="en-US" smtClean="0"/>
              <a:t>Information and news</a:t>
            </a:r>
          </a:p>
          <a:p>
            <a:pPr eaLnBrk="1" hangingPunct="1"/>
            <a:r>
              <a:rPr lang="en-US" smtClean="0"/>
              <a:t>November 2012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6622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 of this Lecture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619672" y="1628800"/>
            <a:ext cx="5915000" cy="4248472"/>
          </a:xfrm>
          <a:prstGeom prst="flowChartDocumen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US" dirty="0" smtClean="0"/>
              <a:t>Part I:</a:t>
            </a:r>
          </a:p>
          <a:p>
            <a:pPr lvl="1"/>
            <a:r>
              <a:rPr lang="en-US" dirty="0" smtClean="0"/>
              <a:t>Overview of the present status of the research in heuristics for decision making and some examples of these heuristics.</a:t>
            </a:r>
          </a:p>
          <a:p>
            <a:pPr lvl="1"/>
            <a:endParaRPr lang="en-US" dirty="0"/>
          </a:p>
          <a:p>
            <a:r>
              <a:rPr lang="en-US" dirty="0" smtClean="0"/>
              <a:t>Part II:</a:t>
            </a:r>
          </a:p>
          <a:p>
            <a:pPr lvl="1"/>
            <a:r>
              <a:rPr lang="en-US" dirty="0" smtClean="0"/>
              <a:t>View to some special aspects (with </a:t>
            </a:r>
            <a:r>
              <a:rPr lang="en-US" dirty="0"/>
              <a:t>room for </a:t>
            </a:r>
            <a:r>
              <a:rPr lang="en-US" dirty="0" smtClean="0"/>
              <a:t>improvements) of Systems Engineering (SE) projects </a:t>
            </a:r>
            <a:r>
              <a:rPr lang="en-US" i="1" dirty="0" smtClean="0"/>
              <a:t>(personal view of the moderator).</a:t>
            </a:r>
          </a:p>
          <a:p>
            <a:pPr lvl="1"/>
            <a:endParaRPr lang="en-US" dirty="0"/>
          </a:p>
          <a:p>
            <a:r>
              <a:rPr lang="en-US" dirty="0" smtClean="0"/>
              <a:t>Part III:</a:t>
            </a:r>
          </a:p>
          <a:p>
            <a:pPr lvl="1"/>
            <a:r>
              <a:rPr lang="en-US" dirty="0" smtClean="0"/>
              <a:t>Pros and cons concerning application of fast and simple (heuristics) decision making in SE and some specific scenarios how to match decision making heuristics and SE tasks.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C8F1-53F0-4A5A-8FCD-C8E2CF730D0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smtClean="0"/>
              <a:t>XAMConsult GmbH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Decision Making, 29.11.2012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80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smtClean="0"/>
              <a:t>Heuristics </a:t>
            </a:r>
            <a:r>
              <a:rPr lang="en-US" dirty="0"/>
              <a:t>for Decision Making?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124744"/>
            <a:ext cx="4104456" cy="264157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main tools for decision making: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/>
              <a:t>Logic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/>
              <a:t>Statistics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Heuristics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sz="800" dirty="0"/>
          </a:p>
          <a:p>
            <a:r>
              <a:rPr lang="en-US" dirty="0" smtClean="0"/>
              <a:t>Analytics are the traditional tools for decision making, heuristics only after the </a:t>
            </a:r>
            <a:r>
              <a:rPr lang="en-US" dirty="0" smtClean="0">
                <a:solidFill>
                  <a:srgbClr val="C00000"/>
                </a:solidFill>
              </a:rPr>
              <a:t>accuracy-effort trade-off  </a:t>
            </a:r>
            <a:r>
              <a:rPr lang="en-US" dirty="0" smtClean="0"/>
              <a:t>indicated that additional effort  became too costly:</a:t>
            </a: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C8F1-53F0-4A5A-8FCD-C8E2CF730D0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smtClean="0"/>
              <a:t>XAMConsult GmbH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Decision Making, 29.11.2012</a:t>
            </a:r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idx="14"/>
          </p:nvPr>
        </p:nvSpPr>
        <p:spPr>
          <a:xfrm>
            <a:off x="4932040" y="1196752"/>
            <a:ext cx="3960440" cy="4929411"/>
          </a:xfrm>
        </p:spPr>
        <p:txBody>
          <a:bodyPr>
            <a:normAutofit/>
          </a:bodyPr>
          <a:lstStyle/>
          <a:p>
            <a:r>
              <a:rPr lang="en-US" dirty="0" smtClean="0"/>
              <a:t>Traditional sayings:</a:t>
            </a:r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Analytics </a:t>
            </a:r>
            <a:r>
              <a:rPr lang="en-US" dirty="0"/>
              <a:t>are always more </a:t>
            </a:r>
            <a:r>
              <a:rPr lang="en-US" dirty="0" smtClean="0"/>
              <a:t>accurate than heuristics</a:t>
            </a:r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More </a:t>
            </a:r>
            <a:r>
              <a:rPr lang="en-US" dirty="0"/>
              <a:t>information is always </a:t>
            </a:r>
            <a:r>
              <a:rPr lang="en-US" dirty="0" smtClean="0"/>
              <a:t>better</a:t>
            </a:r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Complex </a:t>
            </a:r>
            <a:r>
              <a:rPr lang="en-US" dirty="0"/>
              <a:t>problems have to </a:t>
            </a:r>
            <a:r>
              <a:rPr lang="en-US" dirty="0" smtClean="0"/>
              <a:t>be solved </a:t>
            </a:r>
            <a:r>
              <a:rPr lang="en-US" dirty="0"/>
              <a:t>by complex </a:t>
            </a:r>
            <a:r>
              <a:rPr lang="en-US" dirty="0" smtClean="0"/>
              <a:t>algorithms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dirty="0"/>
          </a:p>
          <a:p>
            <a:r>
              <a:rPr lang="en-US" dirty="0" smtClean="0"/>
              <a:t>However, the (evolving) Science of Heuristics lately proved: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Heuristics </a:t>
            </a:r>
            <a:r>
              <a:rPr lang="en-US" dirty="0" smtClean="0">
                <a:solidFill>
                  <a:srgbClr val="C00000"/>
                </a:solidFill>
              </a:rPr>
              <a:t>can</a:t>
            </a:r>
            <a:r>
              <a:rPr lang="en-US" dirty="0" smtClean="0"/>
              <a:t> be more accurate than analytics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More information </a:t>
            </a:r>
            <a:r>
              <a:rPr lang="en-US" dirty="0" smtClean="0">
                <a:solidFill>
                  <a:srgbClr val="C00000"/>
                </a:solidFill>
              </a:rPr>
              <a:t>can</a:t>
            </a:r>
            <a:r>
              <a:rPr lang="en-US" dirty="0" smtClean="0"/>
              <a:t> be detrimental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Fast and simple heuristics </a:t>
            </a:r>
            <a:r>
              <a:rPr lang="en-US" dirty="0" smtClean="0">
                <a:solidFill>
                  <a:srgbClr val="C00000"/>
                </a:solidFill>
              </a:rPr>
              <a:t>can</a:t>
            </a:r>
            <a:r>
              <a:rPr lang="en-US" dirty="0" smtClean="0"/>
              <a:t> solve complex problems as good as complex algorithms</a:t>
            </a:r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endParaRPr lang="en-US" dirty="0"/>
          </a:p>
        </p:txBody>
      </p:sp>
      <p:grpSp>
        <p:nvGrpSpPr>
          <p:cNvPr id="8" name="Gruppieren 7"/>
          <p:cNvGrpSpPr/>
          <p:nvPr/>
        </p:nvGrpSpPr>
        <p:grpSpPr>
          <a:xfrm>
            <a:off x="2250250" y="1486479"/>
            <a:ext cx="1174499" cy="434699"/>
            <a:chOff x="2370040" y="1424208"/>
            <a:chExt cx="1174499" cy="434699"/>
          </a:xfrm>
        </p:grpSpPr>
        <p:sp>
          <p:nvSpPr>
            <p:cNvPr id="9" name="Geschweifte Klammer rechts 8"/>
            <p:cNvSpPr/>
            <p:nvPr/>
          </p:nvSpPr>
          <p:spPr>
            <a:xfrm>
              <a:off x="2370040" y="1424208"/>
              <a:ext cx="77724" cy="434699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2447764" y="1472280"/>
              <a:ext cx="10967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Arial" pitchFamily="34" charset="0"/>
                  <a:cs typeface="Arial" pitchFamily="34" charset="0"/>
                </a:rPr>
                <a:t>Analytics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" name="Gruppieren 10"/>
          <p:cNvGrpSpPr/>
          <p:nvPr/>
        </p:nvGrpSpPr>
        <p:grpSpPr>
          <a:xfrm>
            <a:off x="519011" y="4050548"/>
            <a:ext cx="3364882" cy="1811941"/>
            <a:chOff x="559046" y="3427254"/>
            <a:chExt cx="3364882" cy="1811941"/>
          </a:xfrm>
        </p:grpSpPr>
        <p:cxnSp>
          <p:nvCxnSpPr>
            <p:cNvPr id="12" name="Gerade Verbindung mit Pfeil 11"/>
            <p:cNvCxnSpPr/>
            <p:nvPr/>
          </p:nvCxnSpPr>
          <p:spPr>
            <a:xfrm>
              <a:off x="866823" y="4867414"/>
              <a:ext cx="266429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mit Pfeil 12"/>
            <p:cNvCxnSpPr/>
            <p:nvPr/>
          </p:nvCxnSpPr>
          <p:spPr>
            <a:xfrm flipV="1">
              <a:off x="866823" y="3427254"/>
              <a:ext cx="0" cy="144016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mit Pfeil 13"/>
            <p:cNvCxnSpPr/>
            <p:nvPr/>
          </p:nvCxnSpPr>
          <p:spPr>
            <a:xfrm flipV="1">
              <a:off x="1298871" y="3427254"/>
              <a:ext cx="0" cy="144016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feld 14"/>
            <p:cNvSpPr txBox="1"/>
            <p:nvPr/>
          </p:nvSpPr>
          <p:spPr>
            <a:xfrm>
              <a:off x="1328087" y="4867414"/>
              <a:ext cx="6351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Corbel" pitchFamily="34" charset="0"/>
                </a:rPr>
                <a:t>Effort</a:t>
              </a:r>
              <a:endParaRPr lang="en-US" sz="1400" b="1" dirty="0">
                <a:latin typeface="Corbel" pitchFamily="34" charset="0"/>
              </a:endParaRPr>
            </a:p>
          </p:txBody>
        </p:sp>
        <p:sp>
          <p:nvSpPr>
            <p:cNvPr id="16" name="Textfeld 15"/>
            <p:cNvSpPr txBox="1"/>
            <p:nvPr/>
          </p:nvSpPr>
          <p:spPr>
            <a:xfrm rot="16200000">
              <a:off x="425837" y="3993444"/>
              <a:ext cx="5741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Corbel" pitchFamily="34" charset="0"/>
                </a:rPr>
                <a:t>Error</a:t>
              </a:r>
              <a:endParaRPr lang="en-US" sz="1400" b="1" dirty="0">
                <a:latin typeface="Corbel" pitchFamily="34" charset="0"/>
              </a:endParaRPr>
            </a:p>
          </p:txBody>
        </p:sp>
        <p:sp>
          <p:nvSpPr>
            <p:cNvPr id="17" name="Textfeld 16"/>
            <p:cNvSpPr txBox="1"/>
            <p:nvPr/>
          </p:nvSpPr>
          <p:spPr>
            <a:xfrm rot="16200000">
              <a:off x="881494" y="4015085"/>
              <a:ext cx="5309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Corbel" pitchFamily="34" charset="0"/>
                </a:rPr>
                <a:t>Cost</a:t>
              </a:r>
              <a:endParaRPr lang="en-US" sz="1400" b="1" dirty="0">
                <a:latin typeface="Corbel" pitchFamily="34" charset="0"/>
              </a:endParaRPr>
            </a:p>
          </p:txBody>
        </p:sp>
        <p:sp>
          <p:nvSpPr>
            <p:cNvPr id="18" name="Freihandform 17"/>
            <p:cNvSpPr/>
            <p:nvPr/>
          </p:nvSpPr>
          <p:spPr>
            <a:xfrm>
              <a:off x="1451113" y="3578087"/>
              <a:ext cx="1759226" cy="1152939"/>
            </a:xfrm>
            <a:custGeom>
              <a:avLst/>
              <a:gdLst>
                <a:gd name="connsiteX0" fmla="*/ 0 w 1759226"/>
                <a:gd name="connsiteY0" fmla="*/ 0 h 1152939"/>
                <a:gd name="connsiteX1" fmla="*/ 29817 w 1759226"/>
                <a:gd name="connsiteY1" fmla="*/ 238539 h 1152939"/>
                <a:gd name="connsiteX2" fmla="*/ 149087 w 1759226"/>
                <a:gd name="connsiteY2" fmla="*/ 576470 h 1152939"/>
                <a:gd name="connsiteX3" fmla="*/ 516835 w 1759226"/>
                <a:gd name="connsiteY3" fmla="*/ 884583 h 1152939"/>
                <a:gd name="connsiteX4" fmla="*/ 954157 w 1759226"/>
                <a:gd name="connsiteY4" fmla="*/ 1003852 h 1152939"/>
                <a:gd name="connsiteX5" fmla="*/ 1421296 w 1759226"/>
                <a:gd name="connsiteY5" fmla="*/ 1113183 h 1152939"/>
                <a:gd name="connsiteX6" fmla="*/ 1759226 w 1759226"/>
                <a:gd name="connsiteY6" fmla="*/ 1152939 h 1152939"/>
                <a:gd name="connsiteX7" fmla="*/ 1759226 w 1759226"/>
                <a:gd name="connsiteY7" fmla="*/ 1152939 h 115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59226" h="1152939">
                  <a:moveTo>
                    <a:pt x="0" y="0"/>
                  </a:moveTo>
                  <a:cubicBezTo>
                    <a:pt x="2484" y="71230"/>
                    <a:pt x="4969" y="142461"/>
                    <a:pt x="29817" y="238539"/>
                  </a:cubicBezTo>
                  <a:cubicBezTo>
                    <a:pt x="54665" y="334617"/>
                    <a:pt x="67917" y="468796"/>
                    <a:pt x="149087" y="576470"/>
                  </a:cubicBezTo>
                  <a:cubicBezTo>
                    <a:pt x="230257" y="684144"/>
                    <a:pt x="382657" y="813353"/>
                    <a:pt x="516835" y="884583"/>
                  </a:cubicBezTo>
                  <a:cubicBezTo>
                    <a:pt x="651013" y="955813"/>
                    <a:pt x="803414" y="965752"/>
                    <a:pt x="954157" y="1003852"/>
                  </a:cubicBezTo>
                  <a:cubicBezTo>
                    <a:pt x="1104900" y="1041952"/>
                    <a:pt x="1287118" y="1088335"/>
                    <a:pt x="1421296" y="1113183"/>
                  </a:cubicBezTo>
                  <a:cubicBezTo>
                    <a:pt x="1555474" y="1138031"/>
                    <a:pt x="1759226" y="1152939"/>
                    <a:pt x="1759226" y="1152939"/>
                  </a:cubicBezTo>
                  <a:lnTo>
                    <a:pt x="1759226" y="1152939"/>
                  </a:lnTo>
                </a:path>
              </a:pathLst>
            </a:cu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ihandform 18"/>
            <p:cNvSpPr/>
            <p:nvPr/>
          </p:nvSpPr>
          <p:spPr>
            <a:xfrm>
              <a:off x="1510748" y="3650078"/>
              <a:ext cx="1670629" cy="1080948"/>
            </a:xfrm>
            <a:custGeom>
              <a:avLst/>
              <a:gdLst>
                <a:gd name="connsiteX0" fmla="*/ 0 w 1670629"/>
                <a:gd name="connsiteY0" fmla="*/ 1080948 h 1080948"/>
                <a:gd name="connsiteX1" fmla="*/ 298174 w 1670629"/>
                <a:gd name="connsiteY1" fmla="*/ 1031252 h 1080948"/>
                <a:gd name="connsiteX2" fmla="*/ 824948 w 1670629"/>
                <a:gd name="connsiteY2" fmla="*/ 852348 h 1080948"/>
                <a:gd name="connsiteX3" fmla="*/ 1331843 w 1670629"/>
                <a:gd name="connsiteY3" fmla="*/ 524357 h 1080948"/>
                <a:gd name="connsiteX4" fmla="*/ 1530626 w 1670629"/>
                <a:gd name="connsiteY4" fmla="*/ 275879 h 1080948"/>
                <a:gd name="connsiteX5" fmla="*/ 1649895 w 1670629"/>
                <a:gd name="connsiteY5" fmla="*/ 27400 h 1080948"/>
                <a:gd name="connsiteX6" fmla="*/ 1669774 w 1670629"/>
                <a:gd name="connsiteY6" fmla="*/ 17461 h 1080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70629" h="1080948">
                  <a:moveTo>
                    <a:pt x="0" y="1080948"/>
                  </a:moveTo>
                  <a:cubicBezTo>
                    <a:pt x="80341" y="1075150"/>
                    <a:pt x="160683" y="1069352"/>
                    <a:pt x="298174" y="1031252"/>
                  </a:cubicBezTo>
                  <a:cubicBezTo>
                    <a:pt x="435665" y="993152"/>
                    <a:pt x="652670" y="936831"/>
                    <a:pt x="824948" y="852348"/>
                  </a:cubicBezTo>
                  <a:cubicBezTo>
                    <a:pt x="997226" y="767865"/>
                    <a:pt x="1214230" y="620435"/>
                    <a:pt x="1331843" y="524357"/>
                  </a:cubicBezTo>
                  <a:cubicBezTo>
                    <a:pt x="1449456" y="428279"/>
                    <a:pt x="1477617" y="358705"/>
                    <a:pt x="1530626" y="275879"/>
                  </a:cubicBezTo>
                  <a:cubicBezTo>
                    <a:pt x="1583635" y="193053"/>
                    <a:pt x="1626704" y="70470"/>
                    <a:pt x="1649895" y="27400"/>
                  </a:cubicBezTo>
                  <a:cubicBezTo>
                    <a:pt x="1673086" y="-15670"/>
                    <a:pt x="1671430" y="895"/>
                    <a:pt x="1669774" y="17461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feld 19"/>
            <p:cNvSpPr txBox="1"/>
            <p:nvPr/>
          </p:nvSpPr>
          <p:spPr>
            <a:xfrm rot="18703967">
              <a:off x="2751814" y="3978057"/>
              <a:ext cx="5838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Corbel" pitchFamily="34" charset="0"/>
                </a:rPr>
                <a:t>Cost</a:t>
              </a:r>
              <a:endParaRPr lang="en-US" sz="1600" b="1" dirty="0">
                <a:latin typeface="Corbel" pitchFamily="34" charset="0"/>
              </a:endParaRPr>
            </a:p>
          </p:txBody>
        </p:sp>
        <p:sp>
          <p:nvSpPr>
            <p:cNvPr id="21" name="Textfeld 20"/>
            <p:cNvSpPr txBox="1"/>
            <p:nvPr/>
          </p:nvSpPr>
          <p:spPr>
            <a:xfrm rot="3199895">
              <a:off x="1439487" y="3920531"/>
              <a:ext cx="6319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Corbel" pitchFamily="34" charset="0"/>
                </a:rPr>
                <a:t>Error</a:t>
              </a:r>
              <a:endParaRPr lang="en-US" sz="1600" b="1" dirty="0">
                <a:latin typeface="Corbel" pitchFamily="34" charset="0"/>
              </a:endParaRPr>
            </a:p>
          </p:txBody>
        </p:sp>
        <p:cxnSp>
          <p:nvCxnSpPr>
            <p:cNvPr id="22" name="Gerade Verbindung 21"/>
            <p:cNvCxnSpPr/>
            <p:nvPr/>
          </p:nvCxnSpPr>
          <p:spPr>
            <a:xfrm>
              <a:off x="2330726" y="4238706"/>
              <a:ext cx="0" cy="984639"/>
            </a:xfrm>
            <a:prstGeom prst="line">
              <a:avLst/>
            </a:prstGeom>
            <a:ln w="28575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mit Pfeil 22"/>
            <p:cNvCxnSpPr/>
            <p:nvPr/>
          </p:nvCxnSpPr>
          <p:spPr>
            <a:xfrm>
              <a:off x="2330726" y="5175191"/>
              <a:ext cx="1593202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feld 23"/>
            <p:cNvSpPr txBox="1"/>
            <p:nvPr/>
          </p:nvSpPr>
          <p:spPr>
            <a:xfrm>
              <a:off x="2606992" y="4869863"/>
              <a:ext cx="11480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latin typeface="Corbel" pitchFamily="34" charset="0"/>
                </a:rPr>
                <a:t>Heuristics</a:t>
              </a:r>
              <a:endParaRPr lang="en-US" b="1" i="1" dirty="0">
                <a:latin typeface="Corbe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8295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Fit (Hindsight) vs. Prediction (Foresight)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652120" y="1212643"/>
            <a:ext cx="3168352" cy="2360374"/>
          </a:xfrm>
        </p:spPr>
        <p:txBody>
          <a:bodyPr>
            <a:normAutofit/>
          </a:bodyPr>
          <a:lstStyle/>
          <a:p>
            <a:r>
              <a:rPr lang="en-US" dirty="0" smtClean="0"/>
              <a:t>Example (fictional):</a:t>
            </a:r>
          </a:p>
          <a:p>
            <a:pPr lvl="1"/>
            <a:r>
              <a:rPr lang="en-US" i="1" dirty="0" smtClean="0"/>
              <a:t>Daily humidity in Zürich</a:t>
            </a:r>
          </a:p>
          <a:p>
            <a:pPr lvl="1"/>
            <a:endParaRPr lang="en-US" sz="800" dirty="0"/>
          </a:p>
          <a:p>
            <a:pPr lvl="1"/>
            <a:r>
              <a:rPr lang="en-US" dirty="0" smtClean="0"/>
              <a:t>What we are looking for is a model (e.g. polynomial) that </a:t>
            </a:r>
            <a:r>
              <a:rPr lang="en-US" dirty="0" smtClean="0">
                <a:solidFill>
                  <a:srgbClr val="0070C0"/>
                </a:solidFill>
              </a:rPr>
              <a:t>predicts</a:t>
            </a:r>
            <a:r>
              <a:rPr lang="en-US" dirty="0" smtClean="0"/>
              <a:t> the humidity in Zürich for weeks to come, based on data from the past.</a:t>
            </a:r>
          </a:p>
          <a:p>
            <a:pPr lvl="1"/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C8F1-53F0-4A5A-8FCD-C8E2CF730D0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Decision Making, 29.11.2012</a:t>
            </a:r>
            <a:endParaRPr lang="en-US" dirty="0"/>
          </a:p>
        </p:txBody>
      </p:sp>
      <p:grpSp>
        <p:nvGrpSpPr>
          <p:cNvPr id="18" name="Gruppieren 17"/>
          <p:cNvGrpSpPr/>
          <p:nvPr/>
        </p:nvGrpSpPr>
        <p:grpSpPr>
          <a:xfrm>
            <a:off x="1245700" y="2014875"/>
            <a:ext cx="2787382" cy="896983"/>
            <a:chOff x="1403648" y="3429000"/>
            <a:chExt cx="2232248" cy="560175"/>
          </a:xfrm>
        </p:grpSpPr>
        <p:sp>
          <p:nvSpPr>
            <p:cNvPr id="10" name="Flussdiagramm: Verbindungsstelle 9"/>
            <p:cNvSpPr/>
            <p:nvPr/>
          </p:nvSpPr>
          <p:spPr>
            <a:xfrm>
              <a:off x="3563888" y="3917167"/>
              <a:ext cx="72008" cy="72008"/>
            </a:xfrm>
            <a:prstGeom prst="flowChartConnector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lussdiagramm: Verbindungsstelle 11"/>
            <p:cNvSpPr/>
            <p:nvPr/>
          </p:nvSpPr>
          <p:spPr>
            <a:xfrm>
              <a:off x="1403648" y="3842962"/>
              <a:ext cx="72008" cy="72008"/>
            </a:xfrm>
            <a:prstGeom prst="flowChartConnector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lussdiagramm: Verbindungsstelle 12"/>
            <p:cNvSpPr/>
            <p:nvPr/>
          </p:nvSpPr>
          <p:spPr>
            <a:xfrm>
              <a:off x="1763688" y="3573016"/>
              <a:ext cx="72008" cy="72008"/>
            </a:xfrm>
            <a:prstGeom prst="flowChartConnector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lussdiagramm: Verbindungsstelle 13"/>
            <p:cNvSpPr/>
            <p:nvPr/>
          </p:nvSpPr>
          <p:spPr>
            <a:xfrm>
              <a:off x="2195736" y="3429000"/>
              <a:ext cx="72008" cy="72008"/>
            </a:xfrm>
            <a:prstGeom prst="flowChartConnector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lussdiagramm: Verbindungsstelle 14"/>
            <p:cNvSpPr/>
            <p:nvPr/>
          </p:nvSpPr>
          <p:spPr>
            <a:xfrm>
              <a:off x="2550063" y="3770954"/>
              <a:ext cx="72008" cy="72008"/>
            </a:xfrm>
            <a:prstGeom prst="flowChartConnector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ussdiagramm: Verbindungsstelle 15"/>
            <p:cNvSpPr/>
            <p:nvPr/>
          </p:nvSpPr>
          <p:spPr>
            <a:xfrm>
              <a:off x="2915816" y="3881163"/>
              <a:ext cx="72008" cy="72008"/>
            </a:xfrm>
            <a:prstGeom prst="flowChartConnector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ussdiagramm: Verbindungsstelle 16"/>
            <p:cNvSpPr/>
            <p:nvPr/>
          </p:nvSpPr>
          <p:spPr>
            <a:xfrm>
              <a:off x="3275856" y="3698946"/>
              <a:ext cx="72008" cy="72008"/>
            </a:xfrm>
            <a:prstGeom prst="flowChartConnector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Freihandform 19"/>
          <p:cNvSpPr/>
          <p:nvPr/>
        </p:nvSpPr>
        <p:spPr>
          <a:xfrm>
            <a:off x="1175926" y="2115237"/>
            <a:ext cx="3092494" cy="1077824"/>
          </a:xfrm>
          <a:custGeom>
            <a:avLst/>
            <a:gdLst>
              <a:gd name="connsiteX0" fmla="*/ 0 w 2476594"/>
              <a:gd name="connsiteY0" fmla="*/ 505608 h 673112"/>
              <a:gd name="connsiteX1" fmla="*/ 119270 w 2476594"/>
              <a:gd name="connsiteY1" fmla="*/ 426095 h 673112"/>
              <a:gd name="connsiteX2" fmla="*/ 467139 w 2476594"/>
              <a:gd name="connsiteY2" fmla="*/ 127921 h 673112"/>
              <a:gd name="connsiteX3" fmla="*/ 954157 w 2476594"/>
              <a:gd name="connsiteY3" fmla="*/ 8652 h 673112"/>
              <a:gd name="connsiteX4" fmla="*/ 1302026 w 2476594"/>
              <a:gd name="connsiteY4" fmla="*/ 346582 h 673112"/>
              <a:gd name="connsiteX5" fmla="*/ 1649896 w 2476594"/>
              <a:gd name="connsiteY5" fmla="*/ 455913 h 673112"/>
              <a:gd name="connsiteX6" fmla="*/ 1987826 w 2476594"/>
              <a:gd name="connsiteY6" fmla="*/ 247191 h 673112"/>
              <a:gd name="connsiteX7" fmla="*/ 2454966 w 2476594"/>
              <a:gd name="connsiteY7" fmla="*/ 654695 h 673112"/>
              <a:gd name="connsiteX8" fmla="*/ 2355574 w 2476594"/>
              <a:gd name="connsiteY8" fmla="*/ 565243 h 673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76594" h="673112">
                <a:moveTo>
                  <a:pt x="0" y="505608"/>
                </a:moveTo>
                <a:cubicBezTo>
                  <a:pt x="20707" y="497325"/>
                  <a:pt x="41414" y="489043"/>
                  <a:pt x="119270" y="426095"/>
                </a:cubicBezTo>
                <a:cubicBezTo>
                  <a:pt x="197126" y="363147"/>
                  <a:pt x="327991" y="197495"/>
                  <a:pt x="467139" y="127921"/>
                </a:cubicBezTo>
                <a:cubicBezTo>
                  <a:pt x="606287" y="58347"/>
                  <a:pt x="815009" y="-27791"/>
                  <a:pt x="954157" y="8652"/>
                </a:cubicBezTo>
                <a:cubicBezTo>
                  <a:pt x="1093305" y="45095"/>
                  <a:pt x="1186069" y="272038"/>
                  <a:pt x="1302026" y="346582"/>
                </a:cubicBezTo>
                <a:cubicBezTo>
                  <a:pt x="1417983" y="421126"/>
                  <a:pt x="1535596" y="472478"/>
                  <a:pt x="1649896" y="455913"/>
                </a:cubicBezTo>
                <a:cubicBezTo>
                  <a:pt x="1764196" y="439348"/>
                  <a:pt x="1853648" y="214061"/>
                  <a:pt x="1987826" y="247191"/>
                </a:cubicBezTo>
                <a:cubicBezTo>
                  <a:pt x="2122004" y="280321"/>
                  <a:pt x="2393675" y="601686"/>
                  <a:pt x="2454966" y="654695"/>
                </a:cubicBezTo>
                <a:cubicBezTo>
                  <a:pt x="2516257" y="707704"/>
                  <a:pt x="2435915" y="636473"/>
                  <a:pt x="2355574" y="565243"/>
                </a:cubicBezTo>
              </a:path>
            </a:pathLst>
          </a:custGeom>
          <a:noFill/>
          <a:ln w="57150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ihandform 20"/>
          <p:cNvSpPr/>
          <p:nvPr/>
        </p:nvSpPr>
        <p:spPr>
          <a:xfrm>
            <a:off x="1175926" y="2303133"/>
            <a:ext cx="3015844" cy="929956"/>
          </a:xfrm>
          <a:custGeom>
            <a:avLst/>
            <a:gdLst>
              <a:gd name="connsiteX0" fmla="*/ 0 w 2415209"/>
              <a:gd name="connsiteY0" fmla="*/ 153384 h 580767"/>
              <a:gd name="connsiteX1" fmla="*/ 725557 w 2415209"/>
              <a:gd name="connsiteY1" fmla="*/ 4297 h 580767"/>
              <a:gd name="connsiteX2" fmla="*/ 1361661 w 2415209"/>
              <a:gd name="connsiteY2" fmla="*/ 63932 h 580767"/>
              <a:gd name="connsiteX3" fmla="*/ 1977887 w 2415209"/>
              <a:gd name="connsiteY3" fmla="*/ 302471 h 580767"/>
              <a:gd name="connsiteX4" fmla="*/ 2415209 w 2415209"/>
              <a:gd name="connsiteY4" fmla="*/ 580767 h 580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5209" h="580767">
                <a:moveTo>
                  <a:pt x="0" y="153384"/>
                </a:moveTo>
                <a:cubicBezTo>
                  <a:pt x="249306" y="86295"/>
                  <a:pt x="498613" y="19206"/>
                  <a:pt x="725557" y="4297"/>
                </a:cubicBezTo>
                <a:cubicBezTo>
                  <a:pt x="952501" y="-10612"/>
                  <a:pt x="1152940" y="14236"/>
                  <a:pt x="1361661" y="63932"/>
                </a:cubicBezTo>
                <a:cubicBezTo>
                  <a:pt x="1570382" y="113628"/>
                  <a:pt x="1802296" y="216332"/>
                  <a:pt x="1977887" y="302471"/>
                </a:cubicBezTo>
                <a:cubicBezTo>
                  <a:pt x="2153478" y="388610"/>
                  <a:pt x="2284343" y="484688"/>
                  <a:pt x="2415209" y="580767"/>
                </a:cubicBezTo>
              </a:path>
            </a:pathLst>
          </a:custGeom>
          <a:noFill/>
          <a:ln w="571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uppieren 39"/>
          <p:cNvGrpSpPr/>
          <p:nvPr/>
        </p:nvGrpSpPr>
        <p:grpSpPr>
          <a:xfrm>
            <a:off x="456372" y="1193515"/>
            <a:ext cx="4614406" cy="2663468"/>
            <a:chOff x="456372" y="1193515"/>
            <a:chExt cx="4614406" cy="2663468"/>
          </a:xfrm>
        </p:grpSpPr>
        <p:cxnSp>
          <p:nvCxnSpPr>
            <p:cNvPr id="7" name="Gerade Verbindung mit Pfeil 6"/>
            <p:cNvCxnSpPr/>
            <p:nvPr/>
          </p:nvCxnSpPr>
          <p:spPr>
            <a:xfrm>
              <a:off x="754831" y="3518429"/>
              <a:ext cx="4315947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mit Pfeil 8"/>
            <p:cNvCxnSpPr/>
            <p:nvPr/>
          </p:nvCxnSpPr>
          <p:spPr>
            <a:xfrm flipV="1">
              <a:off x="759144" y="1193515"/>
              <a:ext cx="0" cy="2324914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feld 23"/>
            <p:cNvSpPr txBox="1"/>
            <p:nvPr/>
          </p:nvSpPr>
          <p:spPr>
            <a:xfrm>
              <a:off x="1285510" y="3518429"/>
              <a:ext cx="34329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  <a:latin typeface="Corbel" pitchFamily="34" charset="0"/>
                </a:rPr>
                <a:t>Data Sample (e.g. mean of 10 weeks)</a:t>
              </a:r>
              <a:endParaRPr lang="en-US" sz="1600" b="1" dirty="0">
                <a:solidFill>
                  <a:srgbClr val="FF0000"/>
                </a:solidFill>
                <a:latin typeface="Corbel" pitchFamily="34" charset="0"/>
              </a:endParaRPr>
            </a:p>
          </p:txBody>
        </p:sp>
        <p:sp>
          <p:nvSpPr>
            <p:cNvPr id="25" name="Textfeld 24"/>
            <p:cNvSpPr txBox="1"/>
            <p:nvPr/>
          </p:nvSpPr>
          <p:spPr>
            <a:xfrm rot="16200000">
              <a:off x="-480230" y="2149245"/>
              <a:ext cx="21809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Corbel" pitchFamily="34" charset="0"/>
                </a:rPr>
                <a:t>Sample Values (Humidity)</a:t>
              </a:r>
              <a:endParaRPr lang="en-US" sz="1400" b="1" dirty="0">
                <a:latin typeface="Corbel" pitchFamily="34" charset="0"/>
              </a:endParaRPr>
            </a:p>
          </p:txBody>
        </p:sp>
      </p:grpSp>
      <p:sp>
        <p:nvSpPr>
          <p:cNvPr id="27" name="Textfeld 26"/>
          <p:cNvSpPr txBox="1"/>
          <p:nvPr/>
        </p:nvSpPr>
        <p:spPr>
          <a:xfrm>
            <a:off x="985005" y="1193515"/>
            <a:ext cx="36214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orbel" pitchFamily="34" charset="0"/>
              </a:rPr>
              <a:t>Low Order Polynomial (approximation)</a:t>
            </a:r>
            <a:endParaRPr lang="en-US" sz="1600" b="1" dirty="0">
              <a:latin typeface="Corbel" pitchFamily="34" charset="0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1786112" y="1533824"/>
            <a:ext cx="2990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orbel" pitchFamily="34" charset="0"/>
              </a:rPr>
              <a:t>High Order Polynomial (perfect)</a:t>
            </a:r>
            <a:endParaRPr lang="en-US" sz="1600" b="1" dirty="0">
              <a:latin typeface="Corbel" pitchFamily="34" charset="0"/>
            </a:endParaRPr>
          </a:p>
        </p:txBody>
      </p:sp>
      <p:cxnSp>
        <p:nvCxnSpPr>
          <p:cNvPr id="31" name="Gerade Verbindung mit Pfeil 30"/>
          <p:cNvCxnSpPr/>
          <p:nvPr/>
        </p:nvCxnSpPr>
        <p:spPr>
          <a:xfrm>
            <a:off x="1245700" y="1532069"/>
            <a:ext cx="89916" cy="93709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/>
          <p:cNvCxnSpPr/>
          <p:nvPr/>
        </p:nvCxnSpPr>
        <p:spPr>
          <a:xfrm>
            <a:off x="1973345" y="1870623"/>
            <a:ext cx="0" cy="37485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hteck 56"/>
          <p:cNvSpPr/>
          <p:nvPr/>
        </p:nvSpPr>
        <p:spPr>
          <a:xfrm>
            <a:off x="2056017" y="2857078"/>
            <a:ext cx="56297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de-DE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Fit</a:t>
            </a:r>
            <a:endParaRPr lang="de-DE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smtClean="0"/>
              <a:t>XAMConsult GmbH</a:t>
            </a:r>
            <a:endParaRPr lang="en-US" dirty="0"/>
          </a:p>
        </p:txBody>
      </p:sp>
      <p:grpSp>
        <p:nvGrpSpPr>
          <p:cNvPr id="11" name="Gruppieren 10"/>
          <p:cNvGrpSpPr/>
          <p:nvPr/>
        </p:nvGrpSpPr>
        <p:grpSpPr>
          <a:xfrm>
            <a:off x="462866" y="3882516"/>
            <a:ext cx="4605881" cy="2490537"/>
            <a:chOff x="462866" y="3882516"/>
            <a:chExt cx="4605881" cy="2490537"/>
          </a:xfrm>
        </p:grpSpPr>
        <p:cxnSp>
          <p:nvCxnSpPr>
            <p:cNvPr id="42" name="Gerade Verbindung mit Pfeil 41"/>
            <p:cNvCxnSpPr/>
            <p:nvPr/>
          </p:nvCxnSpPr>
          <p:spPr>
            <a:xfrm>
              <a:off x="752800" y="6028494"/>
              <a:ext cx="4315947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mit Pfeil 42"/>
            <p:cNvCxnSpPr/>
            <p:nvPr/>
          </p:nvCxnSpPr>
          <p:spPr>
            <a:xfrm flipH="1" flipV="1">
              <a:off x="754831" y="4077072"/>
              <a:ext cx="2282" cy="1951422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feld 43"/>
            <p:cNvSpPr txBox="1"/>
            <p:nvPr/>
          </p:nvSpPr>
          <p:spPr>
            <a:xfrm>
              <a:off x="1274439" y="6034499"/>
              <a:ext cx="30610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070C0"/>
                  </a:solidFill>
                  <a:latin typeface="Corbel" pitchFamily="34" charset="0"/>
                </a:rPr>
                <a:t>Future Sample ( a week to come)</a:t>
              </a:r>
              <a:endParaRPr lang="en-US" sz="1600" b="1" dirty="0">
                <a:solidFill>
                  <a:srgbClr val="0070C0"/>
                </a:solidFill>
                <a:latin typeface="Corbel" pitchFamily="34" charset="0"/>
              </a:endParaRPr>
            </a:p>
          </p:txBody>
        </p:sp>
        <p:sp>
          <p:nvSpPr>
            <p:cNvPr id="45" name="Textfeld 44"/>
            <p:cNvSpPr txBox="1"/>
            <p:nvPr/>
          </p:nvSpPr>
          <p:spPr>
            <a:xfrm rot="16200000">
              <a:off x="-473736" y="4819118"/>
              <a:ext cx="21809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Corbel" pitchFamily="34" charset="0"/>
                </a:rPr>
                <a:t>Sample Values (Humidity)</a:t>
              </a:r>
              <a:endParaRPr lang="en-US" sz="1400" b="1" dirty="0">
                <a:latin typeface="Corbel" pitchFamily="34" charset="0"/>
              </a:endParaRPr>
            </a:p>
          </p:txBody>
        </p:sp>
        <p:sp>
          <p:nvSpPr>
            <p:cNvPr id="55" name="Freihandform 54"/>
            <p:cNvSpPr/>
            <p:nvPr/>
          </p:nvSpPr>
          <p:spPr>
            <a:xfrm>
              <a:off x="1297033" y="4808385"/>
              <a:ext cx="3015844" cy="929956"/>
            </a:xfrm>
            <a:custGeom>
              <a:avLst/>
              <a:gdLst>
                <a:gd name="connsiteX0" fmla="*/ 0 w 2415209"/>
                <a:gd name="connsiteY0" fmla="*/ 153384 h 580767"/>
                <a:gd name="connsiteX1" fmla="*/ 725557 w 2415209"/>
                <a:gd name="connsiteY1" fmla="*/ 4297 h 580767"/>
                <a:gd name="connsiteX2" fmla="*/ 1361661 w 2415209"/>
                <a:gd name="connsiteY2" fmla="*/ 63932 h 580767"/>
                <a:gd name="connsiteX3" fmla="*/ 1977887 w 2415209"/>
                <a:gd name="connsiteY3" fmla="*/ 302471 h 580767"/>
                <a:gd name="connsiteX4" fmla="*/ 2415209 w 2415209"/>
                <a:gd name="connsiteY4" fmla="*/ 580767 h 580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209" h="580767">
                  <a:moveTo>
                    <a:pt x="0" y="153384"/>
                  </a:moveTo>
                  <a:cubicBezTo>
                    <a:pt x="249306" y="86295"/>
                    <a:pt x="498613" y="19206"/>
                    <a:pt x="725557" y="4297"/>
                  </a:cubicBezTo>
                  <a:cubicBezTo>
                    <a:pt x="952501" y="-10612"/>
                    <a:pt x="1152940" y="14236"/>
                    <a:pt x="1361661" y="63932"/>
                  </a:cubicBezTo>
                  <a:cubicBezTo>
                    <a:pt x="1570382" y="113628"/>
                    <a:pt x="1802296" y="216332"/>
                    <a:pt x="1977887" y="302471"/>
                  </a:cubicBezTo>
                  <a:cubicBezTo>
                    <a:pt x="2153478" y="388610"/>
                    <a:pt x="2284343" y="484688"/>
                    <a:pt x="2415209" y="580767"/>
                  </a:cubicBezTo>
                </a:path>
              </a:pathLst>
            </a:custGeom>
            <a:noFill/>
            <a:ln w="57150">
              <a:solidFill>
                <a:schemeClr val="accent5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ihandform 55"/>
            <p:cNvSpPr/>
            <p:nvPr/>
          </p:nvSpPr>
          <p:spPr>
            <a:xfrm>
              <a:off x="1338040" y="4505507"/>
              <a:ext cx="3092494" cy="1077824"/>
            </a:xfrm>
            <a:custGeom>
              <a:avLst/>
              <a:gdLst>
                <a:gd name="connsiteX0" fmla="*/ 0 w 2476594"/>
                <a:gd name="connsiteY0" fmla="*/ 505608 h 673112"/>
                <a:gd name="connsiteX1" fmla="*/ 119270 w 2476594"/>
                <a:gd name="connsiteY1" fmla="*/ 426095 h 673112"/>
                <a:gd name="connsiteX2" fmla="*/ 467139 w 2476594"/>
                <a:gd name="connsiteY2" fmla="*/ 127921 h 673112"/>
                <a:gd name="connsiteX3" fmla="*/ 954157 w 2476594"/>
                <a:gd name="connsiteY3" fmla="*/ 8652 h 673112"/>
                <a:gd name="connsiteX4" fmla="*/ 1302026 w 2476594"/>
                <a:gd name="connsiteY4" fmla="*/ 346582 h 673112"/>
                <a:gd name="connsiteX5" fmla="*/ 1649896 w 2476594"/>
                <a:gd name="connsiteY5" fmla="*/ 455913 h 673112"/>
                <a:gd name="connsiteX6" fmla="*/ 1987826 w 2476594"/>
                <a:gd name="connsiteY6" fmla="*/ 247191 h 673112"/>
                <a:gd name="connsiteX7" fmla="*/ 2454966 w 2476594"/>
                <a:gd name="connsiteY7" fmla="*/ 654695 h 673112"/>
                <a:gd name="connsiteX8" fmla="*/ 2355574 w 2476594"/>
                <a:gd name="connsiteY8" fmla="*/ 565243 h 673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6594" h="673112">
                  <a:moveTo>
                    <a:pt x="0" y="505608"/>
                  </a:moveTo>
                  <a:cubicBezTo>
                    <a:pt x="20707" y="497325"/>
                    <a:pt x="41414" y="489043"/>
                    <a:pt x="119270" y="426095"/>
                  </a:cubicBezTo>
                  <a:cubicBezTo>
                    <a:pt x="197126" y="363147"/>
                    <a:pt x="327991" y="197495"/>
                    <a:pt x="467139" y="127921"/>
                  </a:cubicBezTo>
                  <a:cubicBezTo>
                    <a:pt x="606287" y="58347"/>
                    <a:pt x="815009" y="-27791"/>
                    <a:pt x="954157" y="8652"/>
                  </a:cubicBezTo>
                  <a:cubicBezTo>
                    <a:pt x="1093305" y="45095"/>
                    <a:pt x="1186069" y="272038"/>
                    <a:pt x="1302026" y="346582"/>
                  </a:cubicBezTo>
                  <a:cubicBezTo>
                    <a:pt x="1417983" y="421126"/>
                    <a:pt x="1535596" y="472478"/>
                    <a:pt x="1649896" y="455913"/>
                  </a:cubicBezTo>
                  <a:cubicBezTo>
                    <a:pt x="1764196" y="439348"/>
                    <a:pt x="1853648" y="214061"/>
                    <a:pt x="1987826" y="247191"/>
                  </a:cubicBezTo>
                  <a:cubicBezTo>
                    <a:pt x="2122004" y="280321"/>
                    <a:pt x="2393675" y="601686"/>
                    <a:pt x="2454966" y="654695"/>
                  </a:cubicBezTo>
                  <a:cubicBezTo>
                    <a:pt x="2516257" y="707704"/>
                    <a:pt x="2435915" y="636473"/>
                    <a:pt x="2355574" y="565243"/>
                  </a:cubicBezTo>
                </a:path>
              </a:pathLst>
            </a:custGeom>
            <a:noFill/>
            <a:ln w="57150">
              <a:solidFill>
                <a:schemeClr val="accent2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hteck 57"/>
            <p:cNvSpPr/>
            <p:nvPr/>
          </p:nvSpPr>
          <p:spPr>
            <a:xfrm>
              <a:off x="1380497" y="5455943"/>
              <a:ext cx="1709891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de-DE" sz="2800" b="1" dirty="0" err="1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Prediction</a:t>
              </a:r>
              <a:endParaRPr lang="de-DE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  <p:sp>
          <p:nvSpPr>
            <p:cNvPr id="8" name="Stern mit 4 Zacken 7"/>
            <p:cNvSpPr/>
            <p:nvPr/>
          </p:nvSpPr>
          <p:spPr>
            <a:xfrm>
              <a:off x="3871158" y="5077141"/>
              <a:ext cx="144016" cy="143322"/>
            </a:xfrm>
            <a:prstGeom prst="star4">
              <a:avLst/>
            </a:prstGeom>
            <a:solidFill>
              <a:srgbClr val="A51BF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tern mit 4 Zacken 58"/>
            <p:cNvSpPr/>
            <p:nvPr/>
          </p:nvSpPr>
          <p:spPr>
            <a:xfrm>
              <a:off x="1290658" y="5024915"/>
              <a:ext cx="144016" cy="143322"/>
            </a:xfrm>
            <a:prstGeom prst="star4">
              <a:avLst/>
            </a:prstGeom>
            <a:solidFill>
              <a:srgbClr val="A51BF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tern mit 4 Zacken 61"/>
            <p:cNvSpPr/>
            <p:nvPr/>
          </p:nvSpPr>
          <p:spPr>
            <a:xfrm>
              <a:off x="1587564" y="4505507"/>
              <a:ext cx="144016" cy="143322"/>
            </a:xfrm>
            <a:prstGeom prst="star4">
              <a:avLst/>
            </a:prstGeom>
            <a:solidFill>
              <a:srgbClr val="A51BF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tern mit 4 Zacken 62"/>
            <p:cNvSpPr/>
            <p:nvPr/>
          </p:nvSpPr>
          <p:spPr>
            <a:xfrm>
              <a:off x="2229171" y="4671726"/>
              <a:ext cx="144016" cy="143322"/>
            </a:xfrm>
            <a:prstGeom prst="star4">
              <a:avLst/>
            </a:prstGeom>
            <a:solidFill>
              <a:srgbClr val="A51BF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tern mit 4 Zacken 63"/>
            <p:cNvSpPr/>
            <p:nvPr/>
          </p:nvSpPr>
          <p:spPr>
            <a:xfrm>
              <a:off x="2650165" y="5096576"/>
              <a:ext cx="144016" cy="143322"/>
            </a:xfrm>
            <a:prstGeom prst="star4">
              <a:avLst/>
            </a:prstGeom>
            <a:solidFill>
              <a:srgbClr val="A51BF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tern mit 4 Zacken 64"/>
            <p:cNvSpPr/>
            <p:nvPr/>
          </p:nvSpPr>
          <p:spPr>
            <a:xfrm>
              <a:off x="3209353" y="4736724"/>
              <a:ext cx="144016" cy="143322"/>
            </a:xfrm>
            <a:prstGeom prst="star4">
              <a:avLst/>
            </a:prstGeom>
            <a:solidFill>
              <a:srgbClr val="A51BF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tern mit 4 Zacken 65"/>
            <p:cNvSpPr/>
            <p:nvPr/>
          </p:nvSpPr>
          <p:spPr>
            <a:xfrm>
              <a:off x="3601412" y="5366432"/>
              <a:ext cx="144016" cy="143322"/>
            </a:xfrm>
            <a:prstGeom prst="star4">
              <a:avLst/>
            </a:prstGeom>
            <a:solidFill>
              <a:srgbClr val="A51BF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Inhaltsplatzhalter 2"/>
          <p:cNvSpPr>
            <a:spLocks noGrp="1"/>
          </p:cNvSpPr>
          <p:nvPr>
            <p:ph idx="1"/>
          </p:nvPr>
        </p:nvSpPr>
        <p:spPr>
          <a:xfrm>
            <a:off x="5724128" y="3687705"/>
            <a:ext cx="3168352" cy="2855237"/>
          </a:xfrm>
        </p:spPr>
        <p:txBody>
          <a:bodyPr>
            <a:normAutofit/>
          </a:bodyPr>
          <a:lstStyle/>
          <a:p>
            <a:endParaRPr lang="en-US" sz="800" dirty="0" smtClean="0"/>
          </a:p>
          <a:p>
            <a:r>
              <a:rPr lang="en-US" dirty="0" smtClean="0"/>
              <a:t>Perfect </a:t>
            </a:r>
            <a:r>
              <a:rPr lang="en-US" dirty="0">
                <a:solidFill>
                  <a:srgbClr val="FF0000"/>
                </a:solidFill>
              </a:rPr>
              <a:t>fit </a:t>
            </a:r>
            <a:r>
              <a:rPr lang="en-US" dirty="0" smtClean="0">
                <a:solidFill>
                  <a:srgbClr val="FF0000"/>
                </a:solidFill>
              </a:rPr>
              <a:t>(hindsight</a:t>
            </a:r>
            <a:r>
              <a:rPr lang="en-US" dirty="0" smtClean="0"/>
              <a:t>) does </a:t>
            </a:r>
            <a:r>
              <a:rPr lang="en-US" dirty="0"/>
              <a:t>not necessarily mean good </a:t>
            </a:r>
            <a:r>
              <a:rPr lang="en-US" dirty="0" smtClean="0">
                <a:solidFill>
                  <a:srgbClr val="0070C0"/>
                </a:solidFill>
              </a:rPr>
              <a:t>prediction (foresight).</a:t>
            </a:r>
          </a:p>
          <a:p>
            <a:endParaRPr lang="en-US" sz="800" dirty="0">
              <a:solidFill>
                <a:srgbClr val="0070C0"/>
              </a:solidFill>
            </a:endParaRPr>
          </a:p>
          <a:p>
            <a:pPr lvl="1"/>
            <a:r>
              <a:rPr lang="en-US" dirty="0" smtClean="0"/>
              <a:t>What we are looking for in decision making is the best way to predict the future with our present knowledge (based on passed experience).</a:t>
            </a:r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72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and the Bias-Variance Dilemma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753"/>
            <a:ext cx="3826768" cy="1110945"/>
          </a:xfrm>
        </p:spPr>
        <p:txBody>
          <a:bodyPr>
            <a:normAutofit/>
          </a:bodyPr>
          <a:lstStyle/>
          <a:p>
            <a:pPr algn="ctr"/>
            <a:r>
              <a:rPr lang="en-US" sz="1600" dirty="0"/>
              <a:t>Bias is not the only component of the </a:t>
            </a:r>
            <a:r>
              <a:rPr lang="en-US" sz="1600" dirty="0" smtClean="0"/>
              <a:t> error, but:</a:t>
            </a:r>
          </a:p>
          <a:p>
            <a:pPr algn="ctr"/>
            <a:endParaRPr lang="en-US" sz="800" dirty="0"/>
          </a:p>
          <a:p>
            <a:pPr algn="ctr"/>
            <a:r>
              <a:rPr lang="en-US" sz="1600" dirty="0" smtClean="0">
                <a:solidFill>
                  <a:srgbClr val="C00000"/>
                </a:solidFill>
              </a:rPr>
              <a:t> Error </a:t>
            </a:r>
            <a:r>
              <a:rPr lang="en-US" sz="1600" dirty="0">
                <a:solidFill>
                  <a:srgbClr val="C00000"/>
                </a:solidFill>
              </a:rPr>
              <a:t>= </a:t>
            </a:r>
            <a:r>
              <a:rPr lang="en-US" sz="1600" dirty="0" smtClean="0">
                <a:solidFill>
                  <a:srgbClr val="C00000"/>
                </a:solidFill>
              </a:rPr>
              <a:t>bias </a:t>
            </a:r>
            <a:r>
              <a:rPr lang="en-US" i="1" dirty="0">
                <a:solidFill>
                  <a:srgbClr val="C00000"/>
                </a:solidFill>
              </a:rPr>
              <a:t>+ </a:t>
            </a:r>
            <a:r>
              <a:rPr lang="en-US" i="1" dirty="0" smtClean="0">
                <a:solidFill>
                  <a:srgbClr val="C00000"/>
                </a:solidFill>
              </a:rPr>
              <a:t>variance </a:t>
            </a:r>
            <a:r>
              <a:rPr lang="en-US" sz="1600" dirty="0" smtClean="0">
                <a:solidFill>
                  <a:srgbClr val="C00000"/>
                </a:solidFill>
              </a:rPr>
              <a:t>(+ </a:t>
            </a:r>
            <a:r>
              <a:rPr lang="en-US" sz="1600" dirty="0">
                <a:solidFill>
                  <a:srgbClr val="C00000"/>
                </a:solidFill>
              </a:rPr>
              <a:t>noise</a:t>
            </a:r>
            <a:r>
              <a:rPr lang="en-US" sz="1600" dirty="0" smtClean="0">
                <a:solidFill>
                  <a:srgbClr val="C00000"/>
                </a:solidFill>
              </a:rPr>
              <a:t>)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C8F1-53F0-4A5A-8FCD-C8E2CF730D0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smtClean="0"/>
              <a:t>XAMConsult GmbH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Decision Making, 29.11.2012</a:t>
            </a:r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idx="14"/>
          </p:nvPr>
        </p:nvSpPr>
        <p:spPr>
          <a:xfrm>
            <a:off x="395536" y="2407090"/>
            <a:ext cx="4032448" cy="3758214"/>
          </a:xfrm>
        </p:spPr>
        <p:txBody>
          <a:bodyPr>
            <a:normAutofit lnSpcReduction="10000"/>
          </a:bodyPr>
          <a:lstStyle/>
          <a:p>
            <a:r>
              <a:rPr lang="en-US" sz="1600" dirty="0"/>
              <a:t>Bias:</a:t>
            </a:r>
          </a:p>
          <a:p>
            <a:pPr lvl="1"/>
            <a:r>
              <a:rPr lang="en-US" sz="1400" dirty="0"/>
              <a:t>Difference between the </a:t>
            </a:r>
            <a:r>
              <a:rPr lang="en-US" sz="1400" dirty="0" smtClean="0"/>
              <a:t>“true </a:t>
            </a:r>
            <a:r>
              <a:rPr lang="en-US" sz="1400" dirty="0"/>
              <a:t>function” </a:t>
            </a:r>
            <a:r>
              <a:rPr lang="en-US" sz="1400" dirty="0" smtClean="0"/>
              <a:t>(the true state of nature) </a:t>
            </a:r>
            <a:r>
              <a:rPr lang="en-US" sz="1400" dirty="0"/>
              <a:t>and the mean function from the available sample </a:t>
            </a:r>
            <a:r>
              <a:rPr lang="en-US" sz="1400" dirty="0" smtClean="0"/>
              <a:t>functions</a:t>
            </a:r>
          </a:p>
          <a:p>
            <a:pPr lvl="1">
              <a:tabLst>
                <a:tab pos="715963" algn="l"/>
              </a:tabLst>
            </a:pPr>
            <a:r>
              <a:rPr lang="en-US" sz="1400" dirty="0" smtClean="0"/>
              <a:t>&gt;&gt; zero bias : the mean is identical to </a:t>
            </a:r>
            <a:r>
              <a:rPr lang="en-US" sz="1400" dirty="0"/>
              <a:t> </a:t>
            </a:r>
            <a:r>
              <a:rPr lang="en-US" sz="1400" dirty="0" smtClean="0"/>
              <a:t> 	the “true function”</a:t>
            </a:r>
            <a:endParaRPr lang="en-US" sz="1400" dirty="0"/>
          </a:p>
          <a:p>
            <a:pPr lvl="1"/>
            <a:endParaRPr lang="en-US" sz="800" dirty="0"/>
          </a:p>
          <a:p>
            <a:r>
              <a:rPr lang="en-US" sz="1600" dirty="0"/>
              <a:t>Variance:</a:t>
            </a:r>
          </a:p>
          <a:p>
            <a:pPr lvl="1"/>
            <a:r>
              <a:rPr lang="en-US" sz="1400" dirty="0"/>
              <a:t>Sum of mean squared difference between the mean function (above) and the functions of each </a:t>
            </a:r>
            <a:r>
              <a:rPr lang="en-US" sz="1400" dirty="0" smtClean="0"/>
              <a:t>of the data sample</a:t>
            </a:r>
          </a:p>
          <a:p>
            <a:pPr lvl="1"/>
            <a:r>
              <a:rPr lang="en-US" sz="1400" dirty="0" smtClean="0"/>
              <a:t>(i.e</a:t>
            </a:r>
            <a:r>
              <a:rPr lang="en-US" sz="1400" dirty="0"/>
              <a:t>. the sensitivity of the predicting function to the individual samples, and hence to the future sample</a:t>
            </a:r>
            <a:r>
              <a:rPr lang="en-US" sz="1400" dirty="0" smtClean="0"/>
              <a:t>)</a:t>
            </a:r>
          </a:p>
          <a:p>
            <a:pPr lvl="1"/>
            <a:r>
              <a:rPr lang="en-US" sz="1400" dirty="0" smtClean="0"/>
              <a:t>&gt;&gt; zero variance: e.g. no free parameter</a:t>
            </a:r>
          </a:p>
          <a:p>
            <a:pPr lvl="1"/>
            <a:r>
              <a:rPr lang="en-US" sz="1400" dirty="0"/>
              <a:t> </a:t>
            </a:r>
            <a:r>
              <a:rPr lang="en-US" sz="1400" dirty="0" smtClean="0"/>
              <a:t>    (e.g. Hiatus </a:t>
            </a:r>
            <a:r>
              <a:rPr lang="en-US" sz="1400" dirty="0" err="1" smtClean="0"/>
              <a:t>D’heuristic</a:t>
            </a:r>
            <a:r>
              <a:rPr lang="en-US" sz="1400" dirty="0" smtClean="0"/>
              <a:t>)</a:t>
            </a:r>
            <a:endParaRPr lang="en-US" sz="1400" dirty="0"/>
          </a:p>
          <a:p>
            <a:endParaRPr lang="en-US" sz="1600" dirty="0"/>
          </a:p>
        </p:txBody>
      </p:sp>
      <p:sp>
        <p:nvSpPr>
          <p:cNvPr id="23" name="Textfeld 22"/>
          <p:cNvSpPr txBox="1"/>
          <p:nvPr/>
        </p:nvSpPr>
        <p:spPr>
          <a:xfrm>
            <a:off x="4932041" y="4149080"/>
            <a:ext cx="3816424" cy="194095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rbel" pitchFamily="34" charset="0"/>
              </a:rPr>
              <a:t>Dilemma:</a:t>
            </a:r>
          </a:p>
          <a:p>
            <a:r>
              <a:rPr lang="en-US" b="1" i="1" dirty="0" smtClean="0">
                <a:latin typeface="Corbel" pitchFamily="34" charset="0"/>
              </a:rPr>
              <a:t>Bias decreases with models having</a:t>
            </a:r>
          </a:p>
          <a:p>
            <a:r>
              <a:rPr lang="en-US" b="1" i="1" dirty="0" smtClean="0">
                <a:latin typeface="Corbel" pitchFamily="34" charset="0"/>
              </a:rPr>
              <a:t>many parameters, variance with those having few parameters.</a:t>
            </a:r>
          </a:p>
          <a:p>
            <a:r>
              <a:rPr lang="en-US" b="1" i="1" dirty="0" smtClean="0">
                <a:latin typeface="Corbel" pitchFamily="34" charset="0"/>
              </a:rPr>
              <a:t>How to achieve low bias and</a:t>
            </a:r>
          </a:p>
          <a:p>
            <a:r>
              <a:rPr lang="en-US" b="1" i="1" dirty="0">
                <a:latin typeface="Corbel" pitchFamily="34" charset="0"/>
              </a:rPr>
              <a:t>l</a:t>
            </a:r>
            <a:r>
              <a:rPr lang="en-US" b="1" i="1" dirty="0" smtClean="0">
                <a:latin typeface="Corbel" pitchFamily="34" charset="0"/>
              </a:rPr>
              <a:t>ow variance?</a:t>
            </a:r>
          </a:p>
        </p:txBody>
      </p:sp>
      <p:grpSp>
        <p:nvGrpSpPr>
          <p:cNvPr id="8" name="Gruppieren 7"/>
          <p:cNvGrpSpPr/>
          <p:nvPr/>
        </p:nvGrpSpPr>
        <p:grpSpPr>
          <a:xfrm>
            <a:off x="5180687" y="1075604"/>
            <a:ext cx="3319132" cy="2774247"/>
            <a:chOff x="5141300" y="1092748"/>
            <a:chExt cx="3319132" cy="2774247"/>
          </a:xfrm>
        </p:grpSpPr>
        <p:cxnSp>
          <p:nvCxnSpPr>
            <p:cNvPr id="9" name="Gerade Verbindung mit Pfeil 8"/>
            <p:cNvCxnSpPr/>
            <p:nvPr/>
          </p:nvCxnSpPr>
          <p:spPr>
            <a:xfrm>
              <a:off x="5436096" y="3559218"/>
              <a:ext cx="302433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mit Pfeil 10"/>
            <p:cNvCxnSpPr/>
            <p:nvPr/>
          </p:nvCxnSpPr>
          <p:spPr>
            <a:xfrm flipV="1">
              <a:off x="5436096" y="1254962"/>
              <a:ext cx="0" cy="230425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uppieren 17"/>
            <p:cNvGrpSpPr/>
            <p:nvPr/>
          </p:nvGrpSpPr>
          <p:grpSpPr>
            <a:xfrm>
              <a:off x="5600801" y="1405509"/>
              <a:ext cx="2643809" cy="2003161"/>
              <a:chOff x="5724939" y="1058091"/>
              <a:chExt cx="2643809" cy="2003161"/>
            </a:xfrm>
          </p:grpSpPr>
          <p:sp>
            <p:nvSpPr>
              <p:cNvPr id="12" name="Freihandform 11"/>
              <p:cNvSpPr/>
              <p:nvPr/>
            </p:nvSpPr>
            <p:spPr>
              <a:xfrm>
                <a:off x="5744817" y="1727699"/>
                <a:ext cx="2604053" cy="1333553"/>
              </a:xfrm>
              <a:custGeom>
                <a:avLst/>
                <a:gdLst>
                  <a:gd name="connsiteX0" fmla="*/ 0 w 2604053"/>
                  <a:gd name="connsiteY0" fmla="*/ 468849 h 1333553"/>
                  <a:gd name="connsiteX1" fmla="*/ 129209 w 2604053"/>
                  <a:gd name="connsiteY1" fmla="*/ 299884 h 1333553"/>
                  <a:gd name="connsiteX2" fmla="*/ 288235 w 2604053"/>
                  <a:gd name="connsiteY2" fmla="*/ 150797 h 1333553"/>
                  <a:gd name="connsiteX3" fmla="*/ 477079 w 2604053"/>
                  <a:gd name="connsiteY3" fmla="*/ 41466 h 1333553"/>
                  <a:gd name="connsiteX4" fmla="*/ 785192 w 2604053"/>
                  <a:gd name="connsiteY4" fmla="*/ 1710 h 1333553"/>
                  <a:gd name="connsiteX5" fmla="*/ 1063487 w 2604053"/>
                  <a:gd name="connsiteY5" fmla="*/ 91162 h 1333553"/>
                  <a:gd name="connsiteX6" fmla="*/ 1262270 w 2604053"/>
                  <a:gd name="connsiteY6" fmla="*/ 339640 h 1333553"/>
                  <a:gd name="connsiteX7" fmla="*/ 1391479 w 2604053"/>
                  <a:gd name="connsiteY7" fmla="*/ 578179 h 1333553"/>
                  <a:gd name="connsiteX8" fmla="*/ 1600200 w 2604053"/>
                  <a:gd name="connsiteY8" fmla="*/ 906171 h 1333553"/>
                  <a:gd name="connsiteX9" fmla="*/ 1699592 w 2604053"/>
                  <a:gd name="connsiteY9" fmla="*/ 1085075 h 1333553"/>
                  <a:gd name="connsiteX10" fmla="*/ 1818861 w 2604053"/>
                  <a:gd name="connsiteY10" fmla="*/ 1184466 h 1333553"/>
                  <a:gd name="connsiteX11" fmla="*/ 1997766 w 2604053"/>
                  <a:gd name="connsiteY11" fmla="*/ 1254040 h 1333553"/>
                  <a:gd name="connsiteX12" fmla="*/ 2365513 w 2604053"/>
                  <a:gd name="connsiteY12" fmla="*/ 1303736 h 1333553"/>
                  <a:gd name="connsiteX13" fmla="*/ 2604053 w 2604053"/>
                  <a:gd name="connsiteY13" fmla="*/ 1333553 h 1333553"/>
                  <a:gd name="connsiteX14" fmla="*/ 2604053 w 2604053"/>
                  <a:gd name="connsiteY14" fmla="*/ 1333553 h 1333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604053" h="1333553">
                    <a:moveTo>
                      <a:pt x="0" y="468849"/>
                    </a:moveTo>
                    <a:cubicBezTo>
                      <a:pt x="40585" y="410871"/>
                      <a:pt x="81170" y="352893"/>
                      <a:pt x="129209" y="299884"/>
                    </a:cubicBezTo>
                    <a:cubicBezTo>
                      <a:pt x="177248" y="246875"/>
                      <a:pt x="230257" y="193867"/>
                      <a:pt x="288235" y="150797"/>
                    </a:cubicBezTo>
                    <a:cubicBezTo>
                      <a:pt x="346213" y="107727"/>
                      <a:pt x="394253" y="66314"/>
                      <a:pt x="477079" y="41466"/>
                    </a:cubicBezTo>
                    <a:cubicBezTo>
                      <a:pt x="559905" y="16618"/>
                      <a:pt x="687457" y="-6573"/>
                      <a:pt x="785192" y="1710"/>
                    </a:cubicBezTo>
                    <a:cubicBezTo>
                      <a:pt x="882927" y="9993"/>
                      <a:pt x="983974" y="34840"/>
                      <a:pt x="1063487" y="91162"/>
                    </a:cubicBezTo>
                    <a:cubicBezTo>
                      <a:pt x="1143000" y="147484"/>
                      <a:pt x="1207605" y="258470"/>
                      <a:pt x="1262270" y="339640"/>
                    </a:cubicBezTo>
                    <a:cubicBezTo>
                      <a:pt x="1316935" y="420810"/>
                      <a:pt x="1335157" y="483757"/>
                      <a:pt x="1391479" y="578179"/>
                    </a:cubicBezTo>
                    <a:cubicBezTo>
                      <a:pt x="1447801" y="672601"/>
                      <a:pt x="1548848" y="821688"/>
                      <a:pt x="1600200" y="906171"/>
                    </a:cubicBezTo>
                    <a:cubicBezTo>
                      <a:pt x="1651552" y="990654"/>
                      <a:pt x="1663149" y="1038693"/>
                      <a:pt x="1699592" y="1085075"/>
                    </a:cubicBezTo>
                    <a:cubicBezTo>
                      <a:pt x="1736035" y="1131457"/>
                      <a:pt x="1769165" y="1156305"/>
                      <a:pt x="1818861" y="1184466"/>
                    </a:cubicBezTo>
                    <a:cubicBezTo>
                      <a:pt x="1868557" y="1212627"/>
                      <a:pt x="1906657" y="1234162"/>
                      <a:pt x="1997766" y="1254040"/>
                    </a:cubicBezTo>
                    <a:cubicBezTo>
                      <a:pt x="2088875" y="1273918"/>
                      <a:pt x="2365513" y="1303736"/>
                      <a:pt x="2365513" y="1303736"/>
                    </a:cubicBezTo>
                    <a:lnTo>
                      <a:pt x="2604053" y="1333553"/>
                    </a:lnTo>
                    <a:lnTo>
                      <a:pt x="2604053" y="1333553"/>
                    </a:lnTo>
                  </a:path>
                </a:pathLst>
              </a:custGeom>
              <a:noFill/>
              <a:ln w="571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reihandform 12"/>
              <p:cNvSpPr/>
              <p:nvPr/>
            </p:nvSpPr>
            <p:spPr>
              <a:xfrm>
                <a:off x="5754757" y="1268760"/>
                <a:ext cx="2594113" cy="1693101"/>
              </a:xfrm>
              <a:custGeom>
                <a:avLst/>
                <a:gdLst>
                  <a:gd name="connsiteX0" fmla="*/ 0 w 2594113"/>
                  <a:gd name="connsiteY0" fmla="*/ 954360 h 1451317"/>
                  <a:gd name="connsiteX1" fmla="*/ 109330 w 2594113"/>
                  <a:gd name="connsiteY1" fmla="*/ 735699 h 1451317"/>
                  <a:gd name="connsiteX2" fmla="*/ 228600 w 2594113"/>
                  <a:gd name="connsiteY2" fmla="*/ 526978 h 1451317"/>
                  <a:gd name="connsiteX3" fmla="*/ 308113 w 2594113"/>
                  <a:gd name="connsiteY3" fmla="*/ 367952 h 1451317"/>
                  <a:gd name="connsiteX4" fmla="*/ 407504 w 2594113"/>
                  <a:gd name="connsiteY4" fmla="*/ 228804 h 1451317"/>
                  <a:gd name="connsiteX5" fmla="*/ 477078 w 2594113"/>
                  <a:gd name="connsiteY5" fmla="*/ 119473 h 1451317"/>
                  <a:gd name="connsiteX6" fmla="*/ 566530 w 2594113"/>
                  <a:gd name="connsiteY6" fmla="*/ 39960 h 1451317"/>
                  <a:gd name="connsiteX7" fmla="*/ 695739 w 2594113"/>
                  <a:gd name="connsiteY7" fmla="*/ 204 h 1451317"/>
                  <a:gd name="connsiteX8" fmla="*/ 815008 w 2594113"/>
                  <a:gd name="connsiteY8" fmla="*/ 30021 h 1451317"/>
                  <a:gd name="connsiteX9" fmla="*/ 884582 w 2594113"/>
                  <a:gd name="connsiteY9" fmla="*/ 139352 h 1451317"/>
                  <a:gd name="connsiteX10" fmla="*/ 1013791 w 2594113"/>
                  <a:gd name="connsiteY10" fmla="*/ 358013 h 1451317"/>
                  <a:gd name="connsiteX11" fmla="*/ 1103243 w 2594113"/>
                  <a:gd name="connsiteY11" fmla="*/ 517039 h 1451317"/>
                  <a:gd name="connsiteX12" fmla="*/ 1202634 w 2594113"/>
                  <a:gd name="connsiteY12" fmla="*/ 666126 h 1451317"/>
                  <a:gd name="connsiteX13" fmla="*/ 1381539 w 2594113"/>
                  <a:gd name="connsiteY13" fmla="*/ 984178 h 1451317"/>
                  <a:gd name="connsiteX14" fmla="*/ 1461052 w 2594113"/>
                  <a:gd name="connsiteY14" fmla="*/ 1063691 h 1451317"/>
                  <a:gd name="connsiteX15" fmla="*/ 1600200 w 2594113"/>
                  <a:gd name="connsiteY15" fmla="*/ 1192899 h 1451317"/>
                  <a:gd name="connsiteX16" fmla="*/ 1779104 w 2594113"/>
                  <a:gd name="connsiteY16" fmla="*/ 1242595 h 1451317"/>
                  <a:gd name="connsiteX17" fmla="*/ 1997765 w 2594113"/>
                  <a:gd name="connsiteY17" fmla="*/ 1282352 h 1451317"/>
                  <a:gd name="connsiteX18" fmla="*/ 2176669 w 2594113"/>
                  <a:gd name="connsiteY18" fmla="*/ 1282352 h 1451317"/>
                  <a:gd name="connsiteX19" fmla="*/ 2375452 w 2594113"/>
                  <a:gd name="connsiteY19" fmla="*/ 1312169 h 1451317"/>
                  <a:gd name="connsiteX20" fmla="*/ 2474843 w 2594113"/>
                  <a:gd name="connsiteY20" fmla="*/ 1371804 h 1451317"/>
                  <a:gd name="connsiteX21" fmla="*/ 2544417 w 2594113"/>
                  <a:gd name="connsiteY21" fmla="*/ 1421499 h 1451317"/>
                  <a:gd name="connsiteX22" fmla="*/ 2594113 w 2594113"/>
                  <a:gd name="connsiteY22" fmla="*/ 1451317 h 1451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594113" h="1451317">
                    <a:moveTo>
                      <a:pt x="0" y="954360"/>
                    </a:moveTo>
                    <a:cubicBezTo>
                      <a:pt x="35615" y="880644"/>
                      <a:pt x="71230" y="806929"/>
                      <a:pt x="109330" y="735699"/>
                    </a:cubicBezTo>
                    <a:cubicBezTo>
                      <a:pt x="147430" y="664469"/>
                      <a:pt x="195470" y="588269"/>
                      <a:pt x="228600" y="526978"/>
                    </a:cubicBezTo>
                    <a:cubicBezTo>
                      <a:pt x="261730" y="465687"/>
                      <a:pt x="278296" y="417648"/>
                      <a:pt x="308113" y="367952"/>
                    </a:cubicBezTo>
                    <a:cubicBezTo>
                      <a:pt x="337930" y="318256"/>
                      <a:pt x="379343" y="270217"/>
                      <a:pt x="407504" y="228804"/>
                    </a:cubicBezTo>
                    <a:cubicBezTo>
                      <a:pt x="435665" y="187391"/>
                      <a:pt x="450574" y="150947"/>
                      <a:pt x="477078" y="119473"/>
                    </a:cubicBezTo>
                    <a:cubicBezTo>
                      <a:pt x="503582" y="87999"/>
                      <a:pt x="530087" y="59838"/>
                      <a:pt x="566530" y="39960"/>
                    </a:cubicBezTo>
                    <a:cubicBezTo>
                      <a:pt x="602973" y="20082"/>
                      <a:pt x="654326" y="1860"/>
                      <a:pt x="695739" y="204"/>
                    </a:cubicBezTo>
                    <a:cubicBezTo>
                      <a:pt x="737152" y="-1452"/>
                      <a:pt x="783534" y="6830"/>
                      <a:pt x="815008" y="30021"/>
                    </a:cubicBezTo>
                    <a:cubicBezTo>
                      <a:pt x="846482" y="53212"/>
                      <a:pt x="851452" y="84687"/>
                      <a:pt x="884582" y="139352"/>
                    </a:cubicBezTo>
                    <a:cubicBezTo>
                      <a:pt x="917712" y="194017"/>
                      <a:pt x="977348" y="295065"/>
                      <a:pt x="1013791" y="358013"/>
                    </a:cubicBezTo>
                    <a:cubicBezTo>
                      <a:pt x="1050234" y="420961"/>
                      <a:pt x="1071769" y="465687"/>
                      <a:pt x="1103243" y="517039"/>
                    </a:cubicBezTo>
                    <a:cubicBezTo>
                      <a:pt x="1134717" y="568391"/>
                      <a:pt x="1156251" y="588270"/>
                      <a:pt x="1202634" y="666126"/>
                    </a:cubicBezTo>
                    <a:cubicBezTo>
                      <a:pt x="1249017" y="743982"/>
                      <a:pt x="1338469" y="917917"/>
                      <a:pt x="1381539" y="984178"/>
                    </a:cubicBezTo>
                    <a:cubicBezTo>
                      <a:pt x="1424609" y="1050439"/>
                      <a:pt x="1424608" y="1028904"/>
                      <a:pt x="1461052" y="1063691"/>
                    </a:cubicBezTo>
                    <a:cubicBezTo>
                      <a:pt x="1497496" y="1098478"/>
                      <a:pt x="1547191" y="1163082"/>
                      <a:pt x="1600200" y="1192899"/>
                    </a:cubicBezTo>
                    <a:cubicBezTo>
                      <a:pt x="1653209" y="1222716"/>
                      <a:pt x="1712843" y="1227686"/>
                      <a:pt x="1779104" y="1242595"/>
                    </a:cubicBezTo>
                    <a:cubicBezTo>
                      <a:pt x="1845365" y="1257504"/>
                      <a:pt x="1931504" y="1275726"/>
                      <a:pt x="1997765" y="1282352"/>
                    </a:cubicBezTo>
                    <a:cubicBezTo>
                      <a:pt x="2064026" y="1288978"/>
                      <a:pt x="2113721" y="1277383"/>
                      <a:pt x="2176669" y="1282352"/>
                    </a:cubicBezTo>
                    <a:cubicBezTo>
                      <a:pt x="2239617" y="1287321"/>
                      <a:pt x="2325756" y="1297260"/>
                      <a:pt x="2375452" y="1312169"/>
                    </a:cubicBezTo>
                    <a:cubicBezTo>
                      <a:pt x="2425148" y="1327078"/>
                      <a:pt x="2446682" y="1353582"/>
                      <a:pt x="2474843" y="1371804"/>
                    </a:cubicBezTo>
                    <a:cubicBezTo>
                      <a:pt x="2503004" y="1390026"/>
                      <a:pt x="2524539" y="1408247"/>
                      <a:pt x="2544417" y="1421499"/>
                    </a:cubicBezTo>
                    <a:cubicBezTo>
                      <a:pt x="2564295" y="1434751"/>
                      <a:pt x="2579204" y="1443034"/>
                      <a:pt x="2594113" y="1451317"/>
                    </a:cubicBezTo>
                  </a:path>
                </a:pathLst>
              </a:cu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reihandform 13"/>
              <p:cNvSpPr/>
              <p:nvPr/>
            </p:nvSpPr>
            <p:spPr>
              <a:xfrm>
                <a:off x="5724939" y="1637031"/>
                <a:ext cx="2613991" cy="1384465"/>
              </a:xfrm>
              <a:custGeom>
                <a:avLst/>
                <a:gdLst>
                  <a:gd name="connsiteX0" fmla="*/ 0 w 2613991"/>
                  <a:gd name="connsiteY0" fmla="*/ 658908 h 1384465"/>
                  <a:gd name="connsiteX1" fmla="*/ 99391 w 2613991"/>
                  <a:gd name="connsiteY1" fmla="*/ 450186 h 1384465"/>
                  <a:gd name="connsiteX2" fmla="*/ 198783 w 2613991"/>
                  <a:gd name="connsiteY2" fmla="*/ 311039 h 1384465"/>
                  <a:gd name="connsiteX3" fmla="*/ 308113 w 2613991"/>
                  <a:gd name="connsiteY3" fmla="*/ 161952 h 1384465"/>
                  <a:gd name="connsiteX4" fmla="*/ 437322 w 2613991"/>
                  <a:gd name="connsiteY4" fmla="*/ 42682 h 1384465"/>
                  <a:gd name="connsiteX5" fmla="*/ 616226 w 2613991"/>
                  <a:gd name="connsiteY5" fmla="*/ 2926 h 1384465"/>
                  <a:gd name="connsiteX6" fmla="*/ 815009 w 2613991"/>
                  <a:gd name="connsiteY6" fmla="*/ 112256 h 1384465"/>
                  <a:gd name="connsiteX7" fmla="*/ 914400 w 2613991"/>
                  <a:gd name="connsiteY7" fmla="*/ 311039 h 1384465"/>
                  <a:gd name="connsiteX8" fmla="*/ 1083365 w 2613991"/>
                  <a:gd name="connsiteY8" fmla="*/ 569456 h 1384465"/>
                  <a:gd name="connsiteX9" fmla="*/ 1162878 w 2613991"/>
                  <a:gd name="connsiteY9" fmla="*/ 678786 h 1384465"/>
                  <a:gd name="connsiteX10" fmla="*/ 1292087 w 2613991"/>
                  <a:gd name="connsiteY10" fmla="*/ 758299 h 1384465"/>
                  <a:gd name="connsiteX11" fmla="*/ 1500809 w 2613991"/>
                  <a:gd name="connsiteY11" fmla="*/ 877569 h 1384465"/>
                  <a:gd name="connsiteX12" fmla="*/ 1759226 w 2613991"/>
                  <a:gd name="connsiteY12" fmla="*/ 986899 h 1384465"/>
                  <a:gd name="connsiteX13" fmla="*/ 1967948 w 2613991"/>
                  <a:gd name="connsiteY13" fmla="*/ 1076352 h 1384465"/>
                  <a:gd name="connsiteX14" fmla="*/ 2126974 w 2613991"/>
                  <a:gd name="connsiteY14" fmla="*/ 1145926 h 1384465"/>
                  <a:gd name="connsiteX15" fmla="*/ 2325757 w 2613991"/>
                  <a:gd name="connsiteY15" fmla="*/ 1195621 h 1384465"/>
                  <a:gd name="connsiteX16" fmla="*/ 2454965 w 2613991"/>
                  <a:gd name="connsiteY16" fmla="*/ 1275134 h 1384465"/>
                  <a:gd name="connsiteX17" fmla="*/ 2613991 w 2613991"/>
                  <a:gd name="connsiteY17" fmla="*/ 1384465 h 1384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613991" h="1384465">
                    <a:moveTo>
                      <a:pt x="0" y="658908"/>
                    </a:moveTo>
                    <a:cubicBezTo>
                      <a:pt x="33130" y="583536"/>
                      <a:pt x="66261" y="508164"/>
                      <a:pt x="99391" y="450186"/>
                    </a:cubicBezTo>
                    <a:cubicBezTo>
                      <a:pt x="132521" y="392208"/>
                      <a:pt x="163996" y="359078"/>
                      <a:pt x="198783" y="311039"/>
                    </a:cubicBezTo>
                    <a:cubicBezTo>
                      <a:pt x="233570" y="263000"/>
                      <a:pt x="268357" y="206678"/>
                      <a:pt x="308113" y="161952"/>
                    </a:cubicBezTo>
                    <a:cubicBezTo>
                      <a:pt x="347869" y="117226"/>
                      <a:pt x="385970" y="69186"/>
                      <a:pt x="437322" y="42682"/>
                    </a:cubicBezTo>
                    <a:cubicBezTo>
                      <a:pt x="488674" y="16178"/>
                      <a:pt x="553278" y="-8670"/>
                      <a:pt x="616226" y="2926"/>
                    </a:cubicBezTo>
                    <a:cubicBezTo>
                      <a:pt x="679174" y="14522"/>
                      <a:pt x="765313" y="60904"/>
                      <a:pt x="815009" y="112256"/>
                    </a:cubicBezTo>
                    <a:cubicBezTo>
                      <a:pt x="864705" y="163608"/>
                      <a:pt x="869674" y="234839"/>
                      <a:pt x="914400" y="311039"/>
                    </a:cubicBezTo>
                    <a:cubicBezTo>
                      <a:pt x="959126" y="387239"/>
                      <a:pt x="1041952" y="508165"/>
                      <a:pt x="1083365" y="569456"/>
                    </a:cubicBezTo>
                    <a:cubicBezTo>
                      <a:pt x="1124778" y="630747"/>
                      <a:pt x="1128091" y="647312"/>
                      <a:pt x="1162878" y="678786"/>
                    </a:cubicBezTo>
                    <a:cubicBezTo>
                      <a:pt x="1197665" y="710260"/>
                      <a:pt x="1235765" y="725169"/>
                      <a:pt x="1292087" y="758299"/>
                    </a:cubicBezTo>
                    <a:cubicBezTo>
                      <a:pt x="1348409" y="791430"/>
                      <a:pt x="1422953" y="839469"/>
                      <a:pt x="1500809" y="877569"/>
                    </a:cubicBezTo>
                    <a:cubicBezTo>
                      <a:pt x="1578666" y="915669"/>
                      <a:pt x="1759226" y="986899"/>
                      <a:pt x="1759226" y="986899"/>
                    </a:cubicBezTo>
                    <a:lnTo>
                      <a:pt x="1967948" y="1076352"/>
                    </a:lnTo>
                    <a:cubicBezTo>
                      <a:pt x="2029239" y="1102857"/>
                      <a:pt x="2067339" y="1126048"/>
                      <a:pt x="2126974" y="1145926"/>
                    </a:cubicBezTo>
                    <a:cubicBezTo>
                      <a:pt x="2186609" y="1165804"/>
                      <a:pt x="2271092" y="1174086"/>
                      <a:pt x="2325757" y="1195621"/>
                    </a:cubicBezTo>
                    <a:cubicBezTo>
                      <a:pt x="2380422" y="1217156"/>
                      <a:pt x="2406926" y="1243660"/>
                      <a:pt x="2454965" y="1275134"/>
                    </a:cubicBezTo>
                    <a:cubicBezTo>
                      <a:pt x="2503004" y="1306608"/>
                      <a:pt x="2613991" y="1384465"/>
                      <a:pt x="2613991" y="1384465"/>
                    </a:cubicBezTo>
                  </a:path>
                </a:pathLst>
              </a:custGeom>
              <a:noFill/>
              <a:ln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reihandform 16"/>
              <p:cNvSpPr/>
              <p:nvPr/>
            </p:nvSpPr>
            <p:spPr>
              <a:xfrm>
                <a:off x="5794513" y="1058091"/>
                <a:ext cx="2574235" cy="1804379"/>
              </a:xfrm>
              <a:custGeom>
                <a:avLst/>
                <a:gdLst>
                  <a:gd name="connsiteX0" fmla="*/ 0 w 2574235"/>
                  <a:gd name="connsiteY0" fmla="*/ 1506205 h 1804379"/>
                  <a:gd name="connsiteX1" fmla="*/ 39757 w 2574235"/>
                  <a:gd name="connsiteY1" fmla="*/ 1327300 h 1804379"/>
                  <a:gd name="connsiteX2" fmla="*/ 109330 w 2574235"/>
                  <a:gd name="connsiteY2" fmla="*/ 1078822 h 1804379"/>
                  <a:gd name="connsiteX3" fmla="*/ 198783 w 2574235"/>
                  <a:gd name="connsiteY3" fmla="*/ 899918 h 1804379"/>
                  <a:gd name="connsiteX4" fmla="*/ 278296 w 2574235"/>
                  <a:gd name="connsiteY4" fmla="*/ 671318 h 1804379"/>
                  <a:gd name="connsiteX5" fmla="*/ 357809 w 2574235"/>
                  <a:gd name="connsiteY5" fmla="*/ 522231 h 1804379"/>
                  <a:gd name="connsiteX6" fmla="*/ 427383 w 2574235"/>
                  <a:gd name="connsiteY6" fmla="*/ 393022 h 1804379"/>
                  <a:gd name="connsiteX7" fmla="*/ 496957 w 2574235"/>
                  <a:gd name="connsiteY7" fmla="*/ 263813 h 1804379"/>
                  <a:gd name="connsiteX8" fmla="*/ 566530 w 2574235"/>
                  <a:gd name="connsiteY8" fmla="*/ 194239 h 1804379"/>
                  <a:gd name="connsiteX9" fmla="*/ 626165 w 2574235"/>
                  <a:gd name="connsiteY9" fmla="*/ 144544 h 1804379"/>
                  <a:gd name="connsiteX10" fmla="*/ 685800 w 2574235"/>
                  <a:gd name="connsiteY10" fmla="*/ 104787 h 1804379"/>
                  <a:gd name="connsiteX11" fmla="*/ 775252 w 2574235"/>
                  <a:gd name="connsiteY11" fmla="*/ 35213 h 1804379"/>
                  <a:gd name="connsiteX12" fmla="*/ 1013791 w 2574235"/>
                  <a:gd name="connsiteY12" fmla="*/ 15335 h 1804379"/>
                  <a:gd name="connsiteX13" fmla="*/ 1202635 w 2574235"/>
                  <a:gd name="connsiteY13" fmla="*/ 263813 h 1804379"/>
                  <a:gd name="connsiteX14" fmla="*/ 1282148 w 2574235"/>
                  <a:gd name="connsiteY14" fmla="*/ 462596 h 1804379"/>
                  <a:gd name="connsiteX15" fmla="*/ 1371600 w 2574235"/>
                  <a:gd name="connsiteY15" fmla="*/ 651439 h 1804379"/>
                  <a:gd name="connsiteX16" fmla="*/ 1461052 w 2574235"/>
                  <a:gd name="connsiteY16" fmla="*/ 969492 h 1804379"/>
                  <a:gd name="connsiteX17" fmla="*/ 1550504 w 2574235"/>
                  <a:gd name="connsiteY17" fmla="*/ 1227909 h 1804379"/>
                  <a:gd name="connsiteX18" fmla="*/ 1669774 w 2574235"/>
                  <a:gd name="connsiteY18" fmla="*/ 1426692 h 1804379"/>
                  <a:gd name="connsiteX19" fmla="*/ 1848678 w 2574235"/>
                  <a:gd name="connsiteY19" fmla="*/ 1536022 h 1804379"/>
                  <a:gd name="connsiteX20" fmla="*/ 2047461 w 2574235"/>
                  <a:gd name="connsiteY20" fmla="*/ 1595657 h 1804379"/>
                  <a:gd name="connsiteX21" fmla="*/ 2305878 w 2574235"/>
                  <a:gd name="connsiteY21" fmla="*/ 1655292 h 1804379"/>
                  <a:gd name="connsiteX22" fmla="*/ 2484783 w 2574235"/>
                  <a:gd name="connsiteY22" fmla="*/ 1724866 h 1804379"/>
                  <a:gd name="connsiteX23" fmla="*/ 2564296 w 2574235"/>
                  <a:gd name="connsiteY23" fmla="*/ 1784500 h 1804379"/>
                  <a:gd name="connsiteX24" fmla="*/ 2564296 w 2574235"/>
                  <a:gd name="connsiteY24" fmla="*/ 1784500 h 1804379"/>
                  <a:gd name="connsiteX25" fmla="*/ 2574235 w 2574235"/>
                  <a:gd name="connsiteY25" fmla="*/ 1804379 h 1804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574235" h="1804379">
                    <a:moveTo>
                      <a:pt x="0" y="1506205"/>
                    </a:moveTo>
                    <a:cubicBezTo>
                      <a:pt x="10767" y="1452367"/>
                      <a:pt x="21535" y="1398530"/>
                      <a:pt x="39757" y="1327300"/>
                    </a:cubicBezTo>
                    <a:cubicBezTo>
                      <a:pt x="57979" y="1256070"/>
                      <a:pt x="82826" y="1150052"/>
                      <a:pt x="109330" y="1078822"/>
                    </a:cubicBezTo>
                    <a:cubicBezTo>
                      <a:pt x="135834" y="1007592"/>
                      <a:pt x="170622" y="967835"/>
                      <a:pt x="198783" y="899918"/>
                    </a:cubicBezTo>
                    <a:cubicBezTo>
                      <a:pt x="226944" y="832001"/>
                      <a:pt x="251792" y="734266"/>
                      <a:pt x="278296" y="671318"/>
                    </a:cubicBezTo>
                    <a:cubicBezTo>
                      <a:pt x="304800" y="608370"/>
                      <a:pt x="357809" y="522231"/>
                      <a:pt x="357809" y="522231"/>
                    </a:cubicBezTo>
                    <a:lnTo>
                      <a:pt x="427383" y="393022"/>
                    </a:lnTo>
                    <a:cubicBezTo>
                      <a:pt x="450574" y="349952"/>
                      <a:pt x="473766" y="296943"/>
                      <a:pt x="496957" y="263813"/>
                    </a:cubicBezTo>
                    <a:cubicBezTo>
                      <a:pt x="520148" y="230683"/>
                      <a:pt x="544995" y="214117"/>
                      <a:pt x="566530" y="194239"/>
                    </a:cubicBezTo>
                    <a:cubicBezTo>
                      <a:pt x="588065" y="174361"/>
                      <a:pt x="606287" y="159453"/>
                      <a:pt x="626165" y="144544"/>
                    </a:cubicBezTo>
                    <a:cubicBezTo>
                      <a:pt x="646043" y="129635"/>
                      <a:pt x="660952" y="123009"/>
                      <a:pt x="685800" y="104787"/>
                    </a:cubicBezTo>
                    <a:cubicBezTo>
                      <a:pt x="710648" y="86565"/>
                      <a:pt x="720587" y="50122"/>
                      <a:pt x="775252" y="35213"/>
                    </a:cubicBezTo>
                    <a:cubicBezTo>
                      <a:pt x="829917" y="20304"/>
                      <a:pt x="942561" y="-22765"/>
                      <a:pt x="1013791" y="15335"/>
                    </a:cubicBezTo>
                    <a:cubicBezTo>
                      <a:pt x="1085021" y="53435"/>
                      <a:pt x="1157909" y="189270"/>
                      <a:pt x="1202635" y="263813"/>
                    </a:cubicBezTo>
                    <a:cubicBezTo>
                      <a:pt x="1247361" y="338356"/>
                      <a:pt x="1253987" y="397992"/>
                      <a:pt x="1282148" y="462596"/>
                    </a:cubicBezTo>
                    <a:cubicBezTo>
                      <a:pt x="1310309" y="527200"/>
                      <a:pt x="1341783" y="566956"/>
                      <a:pt x="1371600" y="651439"/>
                    </a:cubicBezTo>
                    <a:cubicBezTo>
                      <a:pt x="1401417" y="735922"/>
                      <a:pt x="1431235" y="873414"/>
                      <a:pt x="1461052" y="969492"/>
                    </a:cubicBezTo>
                    <a:cubicBezTo>
                      <a:pt x="1490869" y="1065570"/>
                      <a:pt x="1515717" y="1151709"/>
                      <a:pt x="1550504" y="1227909"/>
                    </a:cubicBezTo>
                    <a:cubicBezTo>
                      <a:pt x="1585291" y="1304109"/>
                      <a:pt x="1620078" y="1375340"/>
                      <a:pt x="1669774" y="1426692"/>
                    </a:cubicBezTo>
                    <a:cubicBezTo>
                      <a:pt x="1719470" y="1478044"/>
                      <a:pt x="1785730" y="1507861"/>
                      <a:pt x="1848678" y="1536022"/>
                    </a:cubicBezTo>
                    <a:cubicBezTo>
                      <a:pt x="1911626" y="1564183"/>
                      <a:pt x="1971261" y="1575779"/>
                      <a:pt x="2047461" y="1595657"/>
                    </a:cubicBezTo>
                    <a:cubicBezTo>
                      <a:pt x="2123661" y="1615535"/>
                      <a:pt x="2232991" y="1633757"/>
                      <a:pt x="2305878" y="1655292"/>
                    </a:cubicBezTo>
                    <a:cubicBezTo>
                      <a:pt x="2378765" y="1676827"/>
                      <a:pt x="2441713" y="1703331"/>
                      <a:pt x="2484783" y="1724866"/>
                    </a:cubicBezTo>
                    <a:cubicBezTo>
                      <a:pt x="2527853" y="1746401"/>
                      <a:pt x="2564296" y="1784500"/>
                      <a:pt x="2564296" y="1784500"/>
                    </a:cubicBezTo>
                    <a:lnTo>
                      <a:pt x="2564296" y="1784500"/>
                    </a:lnTo>
                    <a:lnTo>
                      <a:pt x="2574235" y="1804379"/>
                    </a:lnTo>
                  </a:path>
                </a:pathLst>
              </a:custGeom>
              <a:noFill/>
              <a:ln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Textfeld 19"/>
            <p:cNvSpPr txBox="1"/>
            <p:nvPr/>
          </p:nvSpPr>
          <p:spPr>
            <a:xfrm>
              <a:off x="6212097" y="3116642"/>
              <a:ext cx="12440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Corbel" pitchFamily="34" charset="0"/>
                </a:rPr>
                <a:t>True Function</a:t>
              </a:r>
              <a:endParaRPr lang="en-US" sz="1400" b="1" dirty="0">
                <a:latin typeface="Corbel" pitchFamily="34" charset="0"/>
              </a:endParaRPr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5425385" y="1254962"/>
              <a:ext cx="8643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Corbel" pitchFamily="34" charset="0"/>
                </a:rPr>
                <a:t>Mean </a:t>
              </a:r>
            </a:p>
            <a:p>
              <a:r>
                <a:rPr lang="en-US" sz="1400" b="1" dirty="0" smtClean="0">
                  <a:latin typeface="Corbel" pitchFamily="34" charset="0"/>
                </a:rPr>
                <a:t>Function</a:t>
              </a:r>
              <a:endParaRPr lang="en-US" sz="1400" b="1" dirty="0">
                <a:latin typeface="Corbel" pitchFamily="34" charset="0"/>
              </a:endParaRPr>
            </a:p>
          </p:txBody>
        </p:sp>
        <p:sp>
          <p:nvSpPr>
            <p:cNvPr id="22" name="Textfeld 21"/>
            <p:cNvSpPr txBox="1"/>
            <p:nvPr/>
          </p:nvSpPr>
          <p:spPr>
            <a:xfrm>
              <a:off x="7074560" y="1778746"/>
              <a:ext cx="9396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Corbel" pitchFamily="34" charset="0"/>
                </a:rPr>
                <a:t>Sample</a:t>
              </a:r>
            </a:p>
            <a:p>
              <a:r>
                <a:rPr lang="en-US" sz="1400" b="1" dirty="0" smtClean="0">
                  <a:latin typeface="Corbel" pitchFamily="34" charset="0"/>
                </a:rPr>
                <a:t>Functions</a:t>
              </a:r>
              <a:endParaRPr lang="en-US" sz="1400" b="1" dirty="0">
                <a:latin typeface="Corbel" pitchFamily="34" charset="0"/>
              </a:endParaRPr>
            </a:p>
          </p:txBody>
        </p:sp>
        <p:cxnSp>
          <p:nvCxnSpPr>
            <p:cNvPr id="27" name="Gerade Verbindung 26"/>
            <p:cNvCxnSpPr/>
            <p:nvPr/>
          </p:nvCxnSpPr>
          <p:spPr>
            <a:xfrm flipV="1">
              <a:off x="6289724" y="1616178"/>
              <a:ext cx="0" cy="458939"/>
            </a:xfrm>
            <a:prstGeom prst="line">
              <a:avLst/>
            </a:prstGeom>
            <a:ln w="381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>
              <a:endCxn id="13" idx="9"/>
            </p:cNvCxnSpPr>
            <p:nvPr/>
          </p:nvCxnSpPr>
          <p:spPr>
            <a:xfrm>
              <a:off x="6515201" y="1405509"/>
              <a:ext cx="0" cy="373237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feld 23"/>
            <p:cNvSpPr txBox="1"/>
            <p:nvPr/>
          </p:nvSpPr>
          <p:spPr>
            <a:xfrm rot="16200000">
              <a:off x="4039749" y="2194299"/>
              <a:ext cx="25108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Corbel" pitchFamily="34" charset="0"/>
                </a:rPr>
                <a:t>Sample Values (e.g. Humidity)</a:t>
              </a:r>
              <a:endParaRPr lang="en-US" sz="1400" b="1" dirty="0">
                <a:latin typeface="Corbel" pitchFamily="34" charset="0"/>
              </a:endParaRPr>
            </a:p>
          </p:txBody>
        </p:sp>
        <p:sp>
          <p:nvSpPr>
            <p:cNvPr id="26" name="Textfeld 25"/>
            <p:cNvSpPr txBox="1"/>
            <p:nvPr/>
          </p:nvSpPr>
          <p:spPr>
            <a:xfrm>
              <a:off x="5800795" y="3559218"/>
              <a:ext cx="20438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Corbel" pitchFamily="34" charset="0"/>
                </a:rPr>
                <a:t>Sample Data (e.g. </a:t>
              </a:r>
              <a:r>
                <a:rPr lang="en-US" sz="1400" b="1" dirty="0">
                  <a:latin typeface="Corbel" pitchFamily="34" charset="0"/>
                </a:rPr>
                <a:t>D</a:t>
              </a:r>
              <a:r>
                <a:rPr lang="en-US" sz="1400" b="1" dirty="0" smtClean="0">
                  <a:latin typeface="Corbel" pitchFamily="34" charset="0"/>
                </a:rPr>
                <a:t>ays)</a:t>
              </a:r>
              <a:endParaRPr lang="en-US" sz="1400" b="1" dirty="0">
                <a:latin typeface="Corbel" pitchFamily="34" charset="0"/>
              </a:endParaRPr>
            </a:p>
          </p:txBody>
        </p:sp>
      </p:grpSp>
      <p:cxnSp>
        <p:nvCxnSpPr>
          <p:cNvPr id="25" name="Gerade Verbindung 24"/>
          <p:cNvCxnSpPr/>
          <p:nvPr/>
        </p:nvCxnSpPr>
        <p:spPr>
          <a:xfrm flipV="1">
            <a:off x="683568" y="2833196"/>
            <a:ext cx="0" cy="458939"/>
          </a:xfrm>
          <a:prstGeom prst="line">
            <a:avLst/>
          </a:prstGeom>
          <a:ln w="381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/>
          <p:cNvCxnSpPr/>
          <p:nvPr/>
        </p:nvCxnSpPr>
        <p:spPr>
          <a:xfrm>
            <a:off x="683568" y="4365104"/>
            <a:ext cx="0" cy="373237"/>
          </a:xfrm>
          <a:prstGeom prst="line">
            <a:avLst/>
          </a:prstGeom>
          <a:ln w="28575">
            <a:solidFill>
              <a:schemeClr val="tx1"/>
            </a:solidFill>
            <a:prstDash val="sysDot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249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“Less is More” Effects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1885" y="4450560"/>
            <a:ext cx="3600400" cy="1800200"/>
          </a:xfrm>
        </p:spPr>
        <p:txBody>
          <a:bodyPr/>
          <a:lstStyle/>
          <a:p>
            <a:r>
              <a:rPr lang="en-US" dirty="0" smtClean="0"/>
              <a:t>Consumers “less is more”:</a:t>
            </a:r>
          </a:p>
          <a:p>
            <a:pPr lvl="1"/>
            <a:r>
              <a:rPr lang="en-US" dirty="0" smtClean="0"/>
              <a:t>With more than ~ 7 choices they hardly buy anything.</a:t>
            </a:r>
          </a:p>
          <a:p>
            <a:pPr lvl="1"/>
            <a:r>
              <a:rPr lang="en-US" dirty="0" smtClean="0"/>
              <a:t>With less than ~ 7 choices business is quite good for the seller.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C8F1-53F0-4A5A-8FCD-C8E2CF730D0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Decision Making, 29.11.2012</a:t>
            </a:r>
            <a:endParaRPr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idx="14"/>
          </p:nvPr>
        </p:nvSpPr>
        <p:spPr>
          <a:xfrm>
            <a:off x="4716016" y="1124744"/>
            <a:ext cx="4032448" cy="2592288"/>
          </a:xfrm>
        </p:spPr>
        <p:txBody>
          <a:bodyPr>
            <a:normAutofit fontScale="92500"/>
          </a:bodyPr>
          <a:lstStyle/>
          <a:p>
            <a:pPr algn="ctr"/>
            <a:r>
              <a:rPr lang="en-US" dirty="0" smtClean="0"/>
              <a:t> “Less is more” in prediction:</a:t>
            </a:r>
          </a:p>
          <a:p>
            <a:pPr algn="ctr"/>
            <a:r>
              <a:rPr lang="en-US" dirty="0" smtClean="0"/>
              <a:t>More information or computation can decrease accuracy because of rising variance (called “</a:t>
            </a:r>
            <a:r>
              <a:rPr lang="en-US" dirty="0" err="1" smtClean="0"/>
              <a:t>overfitting</a:t>
            </a:r>
            <a:r>
              <a:rPr lang="en-US" dirty="0" smtClean="0"/>
              <a:t>”), </a:t>
            </a:r>
          </a:p>
          <a:p>
            <a:pPr algn="ctr"/>
            <a:r>
              <a:rPr lang="en-US" dirty="0" smtClean="0"/>
              <a:t>&gt;&gt; not so with </a:t>
            </a:r>
            <a:r>
              <a:rPr lang="en-US" dirty="0" err="1" smtClean="0"/>
              <a:t>D’heuristics</a:t>
            </a:r>
            <a:endParaRPr lang="en-US" dirty="0" smtClean="0"/>
          </a:p>
          <a:p>
            <a:pPr algn="ctr"/>
            <a:endParaRPr lang="en-US" sz="800" dirty="0" smtClean="0"/>
          </a:p>
          <a:p>
            <a:pPr algn="ctr"/>
            <a:endParaRPr lang="en-US" sz="800" dirty="0"/>
          </a:p>
          <a:p>
            <a:pPr algn="ctr"/>
            <a:r>
              <a:rPr lang="en-US" sz="1400" dirty="0" smtClean="0"/>
              <a:t>This does not mean that less information is always better, but that a certain environment structure exists in which more information and computation is detrimental.</a:t>
            </a:r>
            <a:endParaRPr lang="en-US" dirty="0" smtClean="0"/>
          </a:p>
        </p:txBody>
      </p:sp>
      <p:pic>
        <p:nvPicPr>
          <p:cNvPr id="1026" name="Picture 2" descr="http://www.lovelifewitheo.com/wp-content/uploads/2011/03/can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12723"/>
            <a:ext cx="1872208" cy="1052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org2.democracyinaction.org/o/6562/images/food%20can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564904"/>
            <a:ext cx="2563944" cy="170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Datumsplatzhalter 29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smtClean="0"/>
              <a:t>XAMConsult GmbH</a:t>
            </a:r>
            <a:endParaRPr lang="en-US" dirty="0"/>
          </a:p>
        </p:txBody>
      </p:sp>
      <p:grpSp>
        <p:nvGrpSpPr>
          <p:cNvPr id="14" name="Gruppieren 13"/>
          <p:cNvGrpSpPr/>
          <p:nvPr/>
        </p:nvGrpSpPr>
        <p:grpSpPr>
          <a:xfrm>
            <a:off x="5022627" y="3972002"/>
            <a:ext cx="3077765" cy="2300823"/>
            <a:chOff x="5022627" y="3972002"/>
            <a:chExt cx="3077765" cy="2300823"/>
          </a:xfrm>
        </p:grpSpPr>
        <p:sp>
          <p:nvSpPr>
            <p:cNvPr id="27" name="Textfeld 26"/>
            <p:cNvSpPr txBox="1"/>
            <p:nvPr/>
          </p:nvSpPr>
          <p:spPr>
            <a:xfrm rot="2009992">
              <a:off x="5326036" y="4361754"/>
              <a:ext cx="144943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Corbel" pitchFamily="34" charset="0"/>
                </a:rPr>
                <a:t>Optimizations</a:t>
              </a:r>
              <a:endParaRPr lang="en-US" sz="1600" b="1" dirty="0">
                <a:latin typeface="Corbel" pitchFamily="34" charset="0"/>
              </a:endParaRPr>
            </a:p>
          </p:txBody>
        </p:sp>
        <p:sp>
          <p:nvSpPr>
            <p:cNvPr id="31" name="Textfeld 30"/>
            <p:cNvSpPr txBox="1"/>
            <p:nvPr/>
          </p:nvSpPr>
          <p:spPr>
            <a:xfrm rot="392769">
              <a:off x="5560110" y="5001904"/>
              <a:ext cx="106150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Corbel" pitchFamily="34" charset="0"/>
                </a:rPr>
                <a:t>Heuristics</a:t>
              </a:r>
              <a:endParaRPr lang="en-US" sz="1600" b="1" dirty="0">
                <a:latin typeface="Corbel" pitchFamily="34" charset="0"/>
              </a:endParaRPr>
            </a:p>
          </p:txBody>
        </p:sp>
        <p:cxnSp>
          <p:nvCxnSpPr>
            <p:cNvPr id="8" name="Gerade Verbindung 7"/>
            <p:cNvCxnSpPr/>
            <p:nvPr/>
          </p:nvCxnSpPr>
          <p:spPr>
            <a:xfrm>
              <a:off x="5364088" y="5872715"/>
              <a:ext cx="2736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mit Pfeil 10"/>
            <p:cNvCxnSpPr/>
            <p:nvPr/>
          </p:nvCxnSpPr>
          <p:spPr>
            <a:xfrm flipV="1">
              <a:off x="5364088" y="4072515"/>
              <a:ext cx="0" cy="180020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/>
          </p:nvCxnSpPr>
          <p:spPr>
            <a:xfrm>
              <a:off x="6660232" y="4216531"/>
              <a:ext cx="0" cy="1944216"/>
            </a:xfrm>
            <a:prstGeom prst="line">
              <a:avLst/>
            </a:prstGeom>
            <a:ln>
              <a:solidFill>
                <a:schemeClr val="tx1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4"/>
            <p:cNvCxnSpPr/>
            <p:nvPr/>
          </p:nvCxnSpPr>
          <p:spPr>
            <a:xfrm>
              <a:off x="5724128" y="4504563"/>
              <a:ext cx="1872208" cy="1224136"/>
            </a:xfrm>
            <a:prstGeom prst="line">
              <a:avLst/>
            </a:prstGeom>
            <a:ln w="38100">
              <a:solidFill>
                <a:srgbClr val="FF0000"/>
              </a:solidFill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>
              <a:off x="5724128" y="4972615"/>
              <a:ext cx="1872208" cy="252028"/>
            </a:xfrm>
            <a:prstGeom prst="line">
              <a:avLst/>
            </a:prstGeom>
            <a:ln w="38100">
              <a:solidFill>
                <a:srgbClr val="00B05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feld 24"/>
            <p:cNvSpPr txBox="1"/>
            <p:nvPr/>
          </p:nvSpPr>
          <p:spPr>
            <a:xfrm rot="16200000">
              <a:off x="4226159" y="4768470"/>
              <a:ext cx="19007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Corbel" pitchFamily="34" charset="0"/>
                </a:rPr>
                <a:t>Performance Accuracy</a:t>
              </a:r>
              <a:endParaRPr lang="en-US" sz="1400" b="1" dirty="0">
                <a:latin typeface="Corbel" pitchFamily="34" charset="0"/>
              </a:endParaRPr>
            </a:p>
          </p:txBody>
        </p:sp>
        <p:sp>
          <p:nvSpPr>
            <p:cNvPr id="26" name="Textfeld 25"/>
            <p:cNvSpPr txBox="1"/>
            <p:nvPr/>
          </p:nvSpPr>
          <p:spPr>
            <a:xfrm>
              <a:off x="5525610" y="5868258"/>
              <a:ext cx="10502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400" b="1" dirty="0" smtClean="0">
                  <a:latin typeface="Corbel" pitchFamily="34" charset="0"/>
                </a:rPr>
                <a:t>Fit</a:t>
              </a:r>
            </a:p>
            <a:p>
              <a:pPr algn="ctr">
                <a:lnSpc>
                  <a:spcPts val="1200"/>
                </a:lnSpc>
              </a:pPr>
              <a:r>
                <a:rPr lang="en-US" sz="1400" b="1" dirty="0" smtClean="0">
                  <a:latin typeface="Corbel" pitchFamily="34" charset="0"/>
                </a:rPr>
                <a:t>(Hindsight)</a:t>
              </a:r>
              <a:endParaRPr lang="en-US" sz="1400" b="1" dirty="0">
                <a:latin typeface="Corbel" pitchFamily="34" charset="0"/>
              </a:endParaRPr>
            </a:p>
          </p:txBody>
        </p:sp>
        <p:sp>
          <p:nvSpPr>
            <p:cNvPr id="29" name="Textfeld 28"/>
            <p:cNvSpPr txBox="1"/>
            <p:nvPr/>
          </p:nvSpPr>
          <p:spPr>
            <a:xfrm>
              <a:off x="6965771" y="5872715"/>
              <a:ext cx="102784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400" b="1" dirty="0" smtClean="0">
                  <a:latin typeface="Corbel" pitchFamily="34" charset="0"/>
                </a:rPr>
                <a:t>Prediction</a:t>
              </a:r>
            </a:p>
            <a:p>
              <a:pPr algn="ctr">
                <a:lnSpc>
                  <a:spcPts val="1200"/>
                </a:lnSpc>
              </a:pPr>
              <a:r>
                <a:rPr lang="en-US" sz="1400" b="1" dirty="0" smtClean="0">
                  <a:latin typeface="Corbel" pitchFamily="34" charset="0"/>
                </a:rPr>
                <a:t>(Foresight)</a:t>
              </a:r>
              <a:endParaRPr lang="en-US" sz="1400" b="1" dirty="0">
                <a:latin typeface="Corbel" pitchFamily="34" charset="0"/>
              </a:endParaRPr>
            </a:p>
          </p:txBody>
        </p:sp>
        <p:cxnSp>
          <p:nvCxnSpPr>
            <p:cNvPr id="22" name="Gerade Verbindung 21"/>
            <p:cNvCxnSpPr/>
            <p:nvPr/>
          </p:nvCxnSpPr>
          <p:spPr>
            <a:xfrm>
              <a:off x="5724128" y="4797152"/>
              <a:ext cx="1872208" cy="504056"/>
            </a:xfrm>
            <a:prstGeom prst="line">
              <a:avLst/>
            </a:prstGeom>
            <a:ln w="38100">
              <a:solidFill>
                <a:srgbClr val="FF0000"/>
              </a:solidFill>
              <a:prstDash val="sysDot"/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2685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D’Heuristics</a:t>
            </a:r>
            <a:r>
              <a:rPr lang="en-US" dirty="0" smtClean="0"/>
              <a:t> Research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48064" y="1268760"/>
            <a:ext cx="3672408" cy="5112568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1400" dirty="0"/>
              <a:t>The international and interdisciplinary 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</a:rPr>
              <a:t>ABC Research Group </a:t>
            </a:r>
            <a:r>
              <a:rPr lang="en-US" sz="1400" dirty="0"/>
              <a:t>domiciled at the 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</a:rPr>
              <a:t>Center for Adaptive </a:t>
            </a: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</a:rPr>
              <a:t>Behavior 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</a:rPr>
              <a:t>and Cognition at </a:t>
            </a: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</a:rPr>
              <a:t>the Max Plank Institute for Human  Development in Berlin</a:t>
            </a:r>
            <a:r>
              <a:rPr lang="en-US" sz="1400" dirty="0" smtClean="0"/>
              <a:t> is </a:t>
            </a:r>
            <a:r>
              <a:rPr lang="en-US" sz="1400" dirty="0"/>
              <a:t>the leading body of scientists in </a:t>
            </a:r>
            <a:r>
              <a:rPr lang="en-US" sz="1400" dirty="0" err="1"/>
              <a:t>D’heuristics</a:t>
            </a:r>
            <a:r>
              <a:rPr lang="en-US" sz="1400" dirty="0"/>
              <a:t>.</a:t>
            </a:r>
          </a:p>
          <a:p>
            <a:endParaRPr lang="en-US" sz="800" dirty="0" smtClean="0"/>
          </a:p>
          <a:p>
            <a:pPr algn="ctr"/>
            <a:r>
              <a:rPr lang="en-US" sz="1400" dirty="0" err="1" smtClean="0">
                <a:solidFill>
                  <a:schemeClr val="accent3">
                    <a:lumMod val="50000"/>
                  </a:schemeClr>
                </a:solidFill>
              </a:rPr>
              <a:t>Gerd</a:t>
            </a: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3">
                    <a:lumMod val="50000"/>
                  </a:schemeClr>
                </a:solidFill>
              </a:rPr>
              <a:t>Gigerenzer</a:t>
            </a:r>
            <a:r>
              <a:rPr lang="en-US" sz="1400" dirty="0" smtClean="0"/>
              <a:t>, former Professor in Psychology, is Director of this institute and one of the leading persons in </a:t>
            </a:r>
            <a:r>
              <a:rPr lang="en-US" sz="1400" dirty="0" err="1" smtClean="0"/>
              <a:t>D’heuristics</a:t>
            </a:r>
            <a:r>
              <a:rPr lang="en-US" sz="1400" dirty="0" smtClean="0"/>
              <a:t>.</a:t>
            </a:r>
          </a:p>
          <a:p>
            <a:pPr algn="ctr"/>
            <a:endParaRPr lang="en-US" sz="800" dirty="0"/>
          </a:p>
          <a:p>
            <a:pPr algn="ctr"/>
            <a:r>
              <a:rPr lang="en-US" sz="1400" dirty="0" smtClean="0"/>
              <a:t>Systematic research in </a:t>
            </a:r>
            <a:r>
              <a:rPr lang="en-US" sz="1400" dirty="0" err="1" smtClean="0"/>
              <a:t>D’heuristics</a:t>
            </a:r>
            <a:r>
              <a:rPr lang="en-US" sz="1400" dirty="0" smtClean="0"/>
              <a:t> started about 20 years ago.</a:t>
            </a:r>
          </a:p>
          <a:p>
            <a:pPr algn="ctr"/>
            <a:endParaRPr lang="en-US" sz="1400" dirty="0"/>
          </a:p>
          <a:p>
            <a:r>
              <a:rPr lang="en-US" sz="1400" dirty="0" smtClean="0"/>
              <a:t>Some of the main research methods: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dirty="0" smtClean="0"/>
              <a:t>Studying the cognitive process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dirty="0" smtClean="0"/>
              <a:t>Tests with humans or animals in laboratory and real world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dirty="0" smtClean="0"/>
              <a:t>Computer simulations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dirty="0" smtClean="0"/>
              <a:t>Computed tomography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dirty="0" smtClean="0"/>
              <a:t>Miniaturized electronics (e.g. video cameras)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sz="1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C8F1-53F0-4A5A-8FCD-C8E2CF730D06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Decision Making, 29.11.2012</a:t>
            </a:r>
            <a:endParaRPr lang="en-US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smtClean="0"/>
              <a:t>XAMConsult GmbH</a:t>
            </a:r>
            <a:endParaRPr lang="en-US" dirty="0"/>
          </a:p>
        </p:txBody>
      </p:sp>
      <p:grpSp>
        <p:nvGrpSpPr>
          <p:cNvPr id="11" name="Gruppieren 10"/>
          <p:cNvGrpSpPr/>
          <p:nvPr/>
        </p:nvGrpSpPr>
        <p:grpSpPr>
          <a:xfrm>
            <a:off x="260362" y="783162"/>
            <a:ext cx="4530304" cy="5475183"/>
            <a:chOff x="260362" y="783162"/>
            <a:chExt cx="4530304" cy="5475183"/>
          </a:xfrm>
        </p:grpSpPr>
        <p:pic>
          <p:nvPicPr>
            <p:cNvPr id="2050" name="Picture 2" descr="C:\Users\Z\Documents\Eigene Dateien\INCOSE\Swiss Chapter\outfielder4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461" y="1046296"/>
              <a:ext cx="1940702" cy="1392076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feld 6"/>
            <p:cNvSpPr txBox="1"/>
            <p:nvPr/>
          </p:nvSpPr>
          <p:spPr>
            <a:xfrm>
              <a:off x="260362" y="2326707"/>
              <a:ext cx="2406901" cy="166199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latin typeface="Corbel" pitchFamily="34" charset="0"/>
                </a:rPr>
                <a:t>LOT (Linear Optical Trajectory) </a:t>
              </a:r>
              <a:r>
                <a:rPr lang="en-US" sz="1600" b="1" dirty="0" err="1" smtClean="0">
                  <a:latin typeface="Corbel" pitchFamily="34" charset="0"/>
                </a:rPr>
                <a:t>D’heuristic</a:t>
              </a:r>
              <a:r>
                <a:rPr lang="en-US" sz="1600" b="1" dirty="0" smtClean="0">
                  <a:latin typeface="Corbel" pitchFamily="34" charset="0"/>
                </a:rPr>
                <a:t>:</a:t>
              </a:r>
            </a:p>
            <a:p>
              <a:r>
                <a:rPr lang="en-US" sz="1400" b="1" dirty="0" smtClean="0">
                  <a:latin typeface="Corbel" pitchFamily="34" charset="0"/>
                </a:rPr>
                <a:t>The lateral optical ball movement remains proportional to the vertical optical ball movement (seen from the outfielder)</a:t>
              </a:r>
              <a:endParaRPr lang="en-US" sz="1400" b="1" dirty="0">
                <a:latin typeface="Corbel" pitchFamily="34" charset="0"/>
              </a:endParaRPr>
            </a:p>
          </p:txBody>
        </p:sp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362" y="4420394"/>
              <a:ext cx="1831479" cy="1837951"/>
            </a:xfrm>
            <a:prstGeom prst="round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7077" y="783162"/>
              <a:ext cx="1344599" cy="1543545"/>
            </a:xfrm>
            <a:prstGeom prst="round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8" name="Picture 6" descr="http://www.tsv-brunn.at/bilder/Haifisch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4476" y="2204864"/>
              <a:ext cx="1865202" cy="1398068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:\Users\Z\Documents\Eigene Dateien\INCOSE\Swiss Chapter\dog1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1013" y="3789040"/>
              <a:ext cx="1006300" cy="1645029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feld 9"/>
            <p:cNvSpPr txBox="1"/>
            <p:nvPr/>
          </p:nvSpPr>
          <p:spPr>
            <a:xfrm>
              <a:off x="2956987" y="3721089"/>
              <a:ext cx="1833679" cy="2446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spcBef>
                  <a:spcPct val="20000"/>
                </a:spcBef>
              </a:pPr>
              <a:r>
                <a:rPr lang="en-US" sz="1500" b="1" i="1" dirty="0" smtClean="0">
                  <a:solidFill>
                    <a:prstClr val="black"/>
                  </a:solidFill>
                  <a:latin typeface="Corbel" pitchFamily="34" charset="0"/>
                  <a:cs typeface="Arial" pitchFamily="34" charset="0"/>
                </a:rPr>
                <a:t>Example</a:t>
              </a:r>
              <a:r>
                <a:rPr lang="en-US" sz="1500" b="1" i="1" dirty="0">
                  <a:solidFill>
                    <a:prstClr val="black"/>
                  </a:solidFill>
                  <a:latin typeface="Corbel" pitchFamily="34" charset="0"/>
                  <a:cs typeface="Arial" pitchFamily="34" charset="0"/>
                </a:rPr>
                <a:t>: Interception in real life, as there are sports, predators, combats, …: </a:t>
              </a:r>
            </a:p>
            <a:p>
              <a:pPr>
                <a:spcBef>
                  <a:spcPct val="20000"/>
                </a:spcBef>
              </a:pPr>
              <a:r>
                <a:rPr lang="en-US" sz="1500" b="1" i="1" dirty="0">
                  <a:solidFill>
                    <a:prstClr val="black"/>
                  </a:solidFill>
                  <a:latin typeface="Corbel" pitchFamily="34" charset="0"/>
                  <a:cs typeface="Arial" pitchFamily="34" charset="0"/>
                </a:rPr>
                <a:t>Are the </a:t>
              </a:r>
              <a:r>
                <a:rPr lang="en-US" sz="1500" b="1" i="1" dirty="0" err="1">
                  <a:solidFill>
                    <a:prstClr val="black"/>
                  </a:solidFill>
                  <a:latin typeface="Corbel" pitchFamily="34" charset="0"/>
                  <a:cs typeface="Arial" pitchFamily="34" charset="0"/>
                </a:rPr>
                <a:t>D’heuristics</a:t>
              </a:r>
              <a:r>
                <a:rPr lang="en-US" sz="1500" b="1" i="1" dirty="0">
                  <a:solidFill>
                    <a:prstClr val="black"/>
                  </a:solidFill>
                  <a:latin typeface="Corbel" pitchFamily="34" charset="0"/>
                  <a:cs typeface="Arial" pitchFamily="34" charset="0"/>
                </a:rPr>
                <a:t> used by the baseball player unique, or developed earlier during evolution</a:t>
              </a:r>
              <a:r>
                <a:rPr lang="en-US" sz="1500" b="1" i="1" dirty="0" smtClean="0">
                  <a:solidFill>
                    <a:prstClr val="black"/>
                  </a:solidFill>
                  <a:latin typeface="Corbel" pitchFamily="34" charset="0"/>
                  <a:cs typeface="Arial" pitchFamily="34" charset="0"/>
                </a:rPr>
                <a:t>?</a:t>
              </a:r>
              <a:endParaRPr lang="en-US" sz="1500" b="1" i="1" dirty="0">
                <a:solidFill>
                  <a:prstClr val="black"/>
                </a:solidFill>
                <a:latin typeface="Corbe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82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of </a:t>
            </a:r>
            <a:r>
              <a:rPr lang="en-US" dirty="0" err="1" smtClean="0"/>
              <a:t>D’Heuristic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196752"/>
            <a:ext cx="3456384" cy="4929411"/>
          </a:xfrm>
        </p:spPr>
        <p:txBody>
          <a:bodyPr>
            <a:normAutofit/>
          </a:bodyPr>
          <a:lstStyle/>
          <a:p>
            <a:r>
              <a:rPr lang="en-US" sz="1600" dirty="0" smtClean="0"/>
              <a:t>The term heuristic is of </a:t>
            </a:r>
            <a:r>
              <a:rPr lang="en-US" sz="1600" dirty="0"/>
              <a:t>G</a:t>
            </a:r>
            <a:r>
              <a:rPr lang="en-US" sz="1600" dirty="0" smtClean="0"/>
              <a:t>reek origin, meaning roughly: </a:t>
            </a:r>
          </a:p>
          <a:p>
            <a:r>
              <a:rPr lang="en-US" sz="1600" dirty="0" smtClean="0"/>
              <a:t>“serving to find out”</a:t>
            </a:r>
          </a:p>
          <a:p>
            <a:endParaRPr lang="en-US" sz="800" dirty="0"/>
          </a:p>
          <a:p>
            <a:r>
              <a:rPr lang="en-US" sz="1600" dirty="0" err="1" smtClean="0"/>
              <a:t>Polya</a:t>
            </a:r>
            <a:r>
              <a:rPr lang="en-US" sz="1600" dirty="0" smtClean="0"/>
              <a:t> (mathematician): “Heuristics are needed to find a proof, analysis to check a proof”</a:t>
            </a:r>
          </a:p>
          <a:p>
            <a:endParaRPr lang="en-US" sz="800" dirty="0"/>
          </a:p>
          <a:p>
            <a:r>
              <a:rPr lang="en-US" sz="1600" dirty="0" smtClean="0"/>
              <a:t>AI researchers made computers smarter by using heuristics, especially for computationally intractable problems (e.g. chess, “Deep Blue”)</a:t>
            </a:r>
          </a:p>
          <a:p>
            <a:endParaRPr lang="en-US" sz="800" dirty="0"/>
          </a:p>
          <a:p>
            <a:r>
              <a:rPr lang="en-US" sz="1600" dirty="0" smtClean="0"/>
              <a:t>Selection of (D’) heuristics: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dirty="0" smtClean="0"/>
              <a:t>(partly) hardwired by evolution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dirty="0" smtClean="0"/>
              <a:t>Individual learning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dirty="0" smtClean="0"/>
              <a:t>Learned in social processes (e.g. imitating, lectures, …)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C8F1-53F0-4A5A-8FCD-C8E2CF730D0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smtClean="0"/>
              <a:t>XAMConsult GmbH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Decision Making, 29.11.2012</a:t>
            </a:r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idx="14"/>
          </p:nvPr>
        </p:nvSpPr>
        <p:spPr>
          <a:xfrm>
            <a:off x="4572000" y="1556792"/>
            <a:ext cx="3826768" cy="4569371"/>
          </a:xfrm>
        </p:spPr>
        <p:txBody>
          <a:bodyPr>
            <a:normAutofit/>
          </a:bodyPr>
          <a:lstStyle/>
          <a:p>
            <a:r>
              <a:rPr lang="en-US" sz="1600" dirty="0" smtClean="0"/>
              <a:t>Definition by </a:t>
            </a:r>
            <a:r>
              <a:rPr lang="en-US" sz="1600" dirty="0" err="1" smtClean="0"/>
              <a:t>Gigerenzer</a:t>
            </a:r>
            <a:r>
              <a:rPr lang="en-US" sz="1600" dirty="0" smtClean="0"/>
              <a:t> &amp; </a:t>
            </a:r>
            <a:r>
              <a:rPr lang="en-US" sz="1600" dirty="0" err="1" smtClean="0"/>
              <a:t>Gaissmaier</a:t>
            </a:r>
            <a:r>
              <a:rPr lang="en-US" sz="1600" dirty="0" smtClean="0"/>
              <a:t> (2011):</a:t>
            </a:r>
          </a:p>
          <a:p>
            <a:endParaRPr lang="en-US" sz="800" dirty="0" smtClean="0"/>
          </a:p>
          <a:p>
            <a:pPr algn="ctr"/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A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D’heuristic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is a strategy that ignores information, with the aim to make decisions </a:t>
            </a:r>
            <a:r>
              <a:rPr lang="en-US" i="1" dirty="0" smtClean="0">
                <a:solidFill>
                  <a:schemeClr val="accent3">
                    <a:lumMod val="50000"/>
                  </a:schemeClr>
                </a:solidFill>
              </a:rPr>
              <a:t>more quickly, more frugally, and </a:t>
            </a:r>
            <a:r>
              <a:rPr lang="en-US" i="1" dirty="0" err="1" smtClean="0">
                <a:solidFill>
                  <a:schemeClr val="accent3">
                    <a:lumMod val="50000"/>
                  </a:schemeClr>
                </a:solidFill>
              </a:rPr>
              <a:t>ev</a:t>
            </a:r>
            <a:r>
              <a:rPr lang="en-US" i="1" dirty="0" smtClean="0">
                <a:solidFill>
                  <a:schemeClr val="accent3">
                    <a:lumMod val="50000"/>
                  </a:schemeClr>
                </a:solidFill>
              </a:rPr>
              <a:t>. more accurately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than more complex methods.</a:t>
            </a:r>
          </a:p>
          <a:p>
            <a:pPr algn="ctr"/>
            <a:endParaRPr lang="en-US" sz="1600" dirty="0"/>
          </a:p>
          <a:p>
            <a:r>
              <a:rPr lang="en-US" sz="1600" dirty="0" smtClean="0"/>
              <a:t>Effort reduction (fast and frugal), one or more of the following: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dirty="0" smtClean="0"/>
              <a:t>Using fewer cues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dirty="0" smtClean="0"/>
              <a:t>Rough estimation of cue values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dirty="0" smtClean="0"/>
              <a:t>Simple cue weighting (if at all)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dirty="0" smtClean="0"/>
              <a:t>Restricted information search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dirty="0" smtClean="0"/>
              <a:t>Examine not all alternatives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0692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Bounded Rationality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1280470"/>
            <a:ext cx="7704855" cy="495684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(Unbounded) rationality, an invention of the Enlightenment age, is fully applicable only in a “small world” where everything is known, i.e. uncertainty does not exist.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In our “real world” we most often have to live with a bounded reality.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C8F1-53F0-4A5A-8FCD-C8E2CF730D0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Decision Making, 29.11.2012</a:t>
            </a:r>
            <a:endParaRPr lang="en-US" dirty="0"/>
          </a:p>
        </p:txBody>
      </p:sp>
      <p:sp>
        <p:nvSpPr>
          <p:cNvPr id="7" name="Textfeld 6"/>
          <p:cNvSpPr txBox="1"/>
          <p:nvPr/>
        </p:nvSpPr>
        <p:spPr>
          <a:xfrm>
            <a:off x="2957792" y="2541366"/>
            <a:ext cx="2085636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orbel" pitchFamily="34" charset="0"/>
              </a:rPr>
              <a:t>Types of Rationalities</a:t>
            </a:r>
            <a:endParaRPr lang="en-US" sz="1600" b="1" dirty="0">
              <a:latin typeface="Corbel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050289" y="3160401"/>
            <a:ext cx="2199641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Corbel" pitchFamily="34" charset="0"/>
              </a:rPr>
              <a:t>Supernatural:</a:t>
            </a:r>
          </a:p>
          <a:p>
            <a:pPr algn="ctr"/>
            <a:r>
              <a:rPr lang="en-US" sz="1600" b="1" dirty="0" smtClean="0">
                <a:latin typeface="Corbel" pitchFamily="34" charset="0"/>
              </a:rPr>
              <a:t>Unbounded rationality</a:t>
            </a:r>
            <a:endParaRPr lang="en-US" sz="1600" b="1" dirty="0">
              <a:latin typeface="Corbel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566659" y="3179226"/>
            <a:ext cx="201209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Corbel" pitchFamily="34" charset="0"/>
              </a:rPr>
              <a:t>Natural:</a:t>
            </a:r>
          </a:p>
          <a:p>
            <a:pPr algn="ctr"/>
            <a:r>
              <a:rPr lang="en-US" sz="1600" b="1" dirty="0" smtClean="0">
                <a:latin typeface="Corbel" pitchFamily="34" charset="0"/>
              </a:rPr>
              <a:t>Bounded Rationality</a:t>
            </a:r>
            <a:endParaRPr lang="en-US" sz="1600" b="1" dirty="0">
              <a:latin typeface="Corbel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002197" y="4598658"/>
            <a:ext cx="2295821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Corbel" pitchFamily="34" charset="0"/>
              </a:rPr>
              <a:t>Optimizations,</a:t>
            </a:r>
          </a:p>
          <a:p>
            <a:pPr algn="ctr"/>
            <a:r>
              <a:rPr lang="en-US" sz="1600" b="1" dirty="0">
                <a:latin typeface="Corbel" pitchFamily="34" charset="0"/>
              </a:rPr>
              <a:t>g</a:t>
            </a:r>
            <a:r>
              <a:rPr lang="en-US" sz="1600" b="1" dirty="0" smtClean="0">
                <a:latin typeface="Corbel" pitchFamily="34" charset="0"/>
              </a:rPr>
              <a:t>eneral purpose models</a:t>
            </a:r>
            <a:endParaRPr lang="en-US" sz="1600" b="1" dirty="0">
              <a:latin typeface="Corbel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842168" y="4003856"/>
            <a:ext cx="944489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orbel" pitchFamily="34" charset="0"/>
              </a:rPr>
              <a:t>Social R.</a:t>
            </a:r>
            <a:endParaRPr lang="en-US" sz="1600" b="1" dirty="0">
              <a:latin typeface="Corbel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4917717" y="3984909"/>
            <a:ext cx="1309974" cy="33855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orbel" pitchFamily="34" charset="0"/>
              </a:rPr>
              <a:t>Ecological R.</a:t>
            </a:r>
            <a:endParaRPr lang="en-US" sz="1600" b="1" dirty="0">
              <a:latin typeface="Corbel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363907" y="3996742"/>
            <a:ext cx="147508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orbel" pitchFamily="34" charset="0"/>
              </a:rPr>
              <a:t>Operational R.</a:t>
            </a:r>
            <a:endParaRPr lang="en-US" sz="1600" b="1" dirty="0">
              <a:latin typeface="Corbel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4301363" y="4606829"/>
            <a:ext cx="2542684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Corbel" pitchFamily="34" charset="0"/>
              </a:rPr>
              <a:t>Satisficing,</a:t>
            </a:r>
          </a:p>
          <a:p>
            <a:pPr algn="ctr"/>
            <a:r>
              <a:rPr lang="en-US" sz="1600" b="1" dirty="0">
                <a:latin typeface="Corbel" pitchFamily="34" charset="0"/>
              </a:rPr>
              <a:t>f</a:t>
            </a:r>
            <a:r>
              <a:rPr lang="en-US" sz="1600" b="1" dirty="0" smtClean="0">
                <a:latin typeface="Corbel" pitchFamily="34" charset="0"/>
              </a:rPr>
              <a:t>ast and frugal </a:t>
            </a:r>
            <a:r>
              <a:rPr lang="en-US" sz="1600" b="1" dirty="0" err="1" smtClean="0">
                <a:latin typeface="Corbel" pitchFamily="34" charset="0"/>
              </a:rPr>
              <a:t>D’heuristics</a:t>
            </a:r>
            <a:endParaRPr lang="en-US" sz="1600" b="1" dirty="0">
              <a:latin typeface="Corbel" pitchFamily="34" charset="0"/>
            </a:endParaRPr>
          </a:p>
        </p:txBody>
      </p:sp>
      <p:cxnSp>
        <p:nvCxnSpPr>
          <p:cNvPr id="16" name="Gerade Verbindung 15"/>
          <p:cNvCxnSpPr>
            <a:stCxn id="7" idx="2"/>
          </p:cNvCxnSpPr>
          <p:nvPr/>
        </p:nvCxnSpPr>
        <p:spPr>
          <a:xfrm flipH="1">
            <a:off x="2150109" y="2879920"/>
            <a:ext cx="1850501" cy="28048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>
            <a:stCxn id="7" idx="2"/>
            <a:endCxn id="9" idx="0"/>
          </p:cNvCxnSpPr>
          <p:nvPr/>
        </p:nvCxnSpPr>
        <p:spPr>
          <a:xfrm>
            <a:off x="4000610" y="2879920"/>
            <a:ext cx="1572094" cy="29930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>
            <a:stCxn id="9" idx="2"/>
            <a:endCxn id="11" idx="0"/>
          </p:cNvCxnSpPr>
          <p:nvPr/>
        </p:nvCxnSpPr>
        <p:spPr>
          <a:xfrm flipH="1">
            <a:off x="4314413" y="3764001"/>
            <a:ext cx="1258291" cy="2398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>
            <a:stCxn id="9" idx="2"/>
            <a:endCxn id="12" idx="0"/>
          </p:cNvCxnSpPr>
          <p:nvPr/>
        </p:nvCxnSpPr>
        <p:spPr>
          <a:xfrm>
            <a:off x="5572704" y="3764001"/>
            <a:ext cx="0" cy="22090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>
            <a:stCxn id="9" idx="2"/>
            <a:endCxn id="13" idx="0"/>
          </p:cNvCxnSpPr>
          <p:nvPr/>
        </p:nvCxnSpPr>
        <p:spPr>
          <a:xfrm>
            <a:off x="5572704" y="3764001"/>
            <a:ext cx="1528745" cy="23274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>
            <a:stCxn id="12" idx="2"/>
            <a:endCxn id="14" idx="0"/>
          </p:cNvCxnSpPr>
          <p:nvPr/>
        </p:nvCxnSpPr>
        <p:spPr>
          <a:xfrm>
            <a:off x="5572704" y="4323463"/>
            <a:ext cx="1" cy="28336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/>
          <p:cNvCxnSpPr>
            <a:stCxn id="8" idx="2"/>
            <a:endCxn id="10" idx="0"/>
          </p:cNvCxnSpPr>
          <p:nvPr/>
        </p:nvCxnSpPr>
        <p:spPr>
          <a:xfrm flipH="1">
            <a:off x="2150108" y="3745176"/>
            <a:ext cx="2" cy="85348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Datumsplatzhalter 3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smtClean="0"/>
              <a:t>XAMConsult GmbH</a:t>
            </a:r>
            <a:endParaRPr lang="en-US" dirty="0"/>
          </a:p>
        </p:txBody>
      </p:sp>
      <p:sp>
        <p:nvSpPr>
          <p:cNvPr id="23" name="Textfeld 22"/>
          <p:cNvSpPr txBox="1"/>
          <p:nvPr/>
        </p:nvSpPr>
        <p:spPr>
          <a:xfrm>
            <a:off x="3305293" y="5191604"/>
            <a:ext cx="976032" cy="37457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latin typeface="Corbel" pitchFamily="34" charset="0"/>
              </a:rPr>
              <a:t>Methods</a:t>
            </a:r>
            <a:endParaRPr lang="en-US" sz="1600" b="1" i="1" dirty="0"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1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bgerundetes Rechteck 8"/>
          <p:cNvSpPr/>
          <p:nvPr/>
        </p:nvSpPr>
        <p:spPr>
          <a:xfrm>
            <a:off x="3851920" y="1124744"/>
            <a:ext cx="4896544" cy="136815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Ecological Rationality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51920" y="1196752"/>
            <a:ext cx="4834880" cy="4929411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/>
              <a:t>D’heuristics</a:t>
            </a:r>
            <a:r>
              <a:rPr lang="en-US" dirty="0" smtClean="0"/>
              <a:t> are not general purpose tools,</a:t>
            </a:r>
          </a:p>
          <a:p>
            <a:pPr algn="ctr"/>
            <a:r>
              <a:rPr lang="en-US" dirty="0"/>
              <a:t>e</a:t>
            </a:r>
            <a:r>
              <a:rPr lang="en-US" dirty="0" smtClean="0"/>
              <a:t>ach of them only succeeds in a specific environmental structure. This matching is called “ecological rationality”.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Example for environmental structure where some </a:t>
            </a:r>
            <a:r>
              <a:rPr lang="en-US" dirty="0" err="1" smtClean="0"/>
              <a:t>D’heuristics</a:t>
            </a:r>
            <a:r>
              <a:rPr lang="en-US" dirty="0" smtClean="0"/>
              <a:t> succeed:</a:t>
            </a:r>
          </a:p>
          <a:p>
            <a:pPr algn="ctr"/>
            <a:r>
              <a:rPr lang="en-US" dirty="0" smtClean="0"/>
              <a:t>High uncertainty &amp; few cues &amp; cue validities not well known or difficult to evaluate.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Knowledge (experience) or guidance is necessary to apply ecological rationality i.e. to select </a:t>
            </a:r>
            <a:r>
              <a:rPr lang="en-US" dirty="0" err="1" smtClean="0"/>
              <a:t>D’heuristics</a:t>
            </a:r>
            <a:r>
              <a:rPr lang="en-US" dirty="0" smtClean="0"/>
              <a:t> matching well to a given environmental structure.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C8F1-53F0-4A5A-8FCD-C8E2CF730D0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Decision Making, 29.11.2012</a:t>
            </a:r>
            <a:endParaRPr lang="en-US" dirty="0"/>
          </a:p>
        </p:txBody>
      </p:sp>
      <p:sp>
        <p:nvSpPr>
          <p:cNvPr id="6" name="Textfeld 5"/>
          <p:cNvSpPr txBox="1"/>
          <p:nvPr/>
        </p:nvSpPr>
        <p:spPr>
          <a:xfrm>
            <a:off x="347664" y="2708920"/>
            <a:ext cx="3072207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rbel" pitchFamily="34" charset="0"/>
              </a:rPr>
              <a:t>How to invest your millions?</a:t>
            </a:r>
          </a:p>
          <a:p>
            <a:endParaRPr lang="en-US" sz="800" b="1" dirty="0">
              <a:latin typeface="Corbel" pitchFamily="34" charset="0"/>
            </a:endParaRPr>
          </a:p>
          <a:p>
            <a:pPr marL="285750" indent="-285750">
              <a:buFont typeface="Wingdings"/>
              <a:buChar char="Ø"/>
            </a:pPr>
            <a:r>
              <a:rPr lang="en-US" sz="1400" b="1" dirty="0" smtClean="0">
                <a:latin typeface="Corbel" pitchFamily="34" charset="0"/>
              </a:rPr>
              <a:t>“not all eggs in one basket”</a:t>
            </a:r>
          </a:p>
          <a:p>
            <a:endParaRPr lang="en-US" sz="800" b="1" dirty="0" smtClean="0">
              <a:latin typeface="Corbel" pitchFamily="34" charset="0"/>
            </a:endParaRPr>
          </a:p>
          <a:p>
            <a:r>
              <a:rPr lang="en-US" sz="1400" b="1" dirty="0" smtClean="0">
                <a:latin typeface="Corbel" pitchFamily="34" charset="0"/>
              </a:rPr>
              <a:t>Optimized asset-allocation models: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 smtClean="0">
                <a:latin typeface="Corbel" pitchFamily="34" charset="0"/>
              </a:rPr>
              <a:t>Minimum variance portfolio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 smtClean="0">
                <a:latin typeface="Corbel" pitchFamily="34" charset="0"/>
              </a:rPr>
              <a:t>Sample-based mean-variance portfolio (Markowitz)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 smtClean="0">
                <a:latin typeface="Corbel" pitchFamily="34" charset="0"/>
              </a:rPr>
              <a:t>Div. Bayesian based portfolios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800" b="1" dirty="0">
              <a:latin typeface="Corbel" pitchFamily="34" charset="0"/>
            </a:endParaRPr>
          </a:p>
          <a:p>
            <a:r>
              <a:rPr lang="en-US" sz="1400" b="1" dirty="0" smtClean="0">
                <a:latin typeface="Corbel" pitchFamily="34" charset="0"/>
              </a:rPr>
              <a:t>Naïve asset-allocation portfolio:</a:t>
            </a:r>
          </a:p>
          <a:p>
            <a:pPr lvl="1"/>
            <a:r>
              <a:rPr lang="en-US" sz="2000" b="1" dirty="0" smtClean="0">
                <a:latin typeface="Corbel" pitchFamily="34" charset="0"/>
              </a:rPr>
              <a:t>1/N Heuristic  </a:t>
            </a:r>
          </a:p>
          <a:p>
            <a:pPr lvl="1"/>
            <a:r>
              <a:rPr lang="en-US" sz="1400" b="1" dirty="0" smtClean="0">
                <a:latin typeface="Corbel" pitchFamily="34" charset="0"/>
              </a:rPr>
              <a:t>(N: Number of baskets)</a:t>
            </a:r>
          </a:p>
          <a:p>
            <a:endParaRPr lang="en-US" sz="800" b="1" dirty="0" smtClean="0">
              <a:latin typeface="Corbel" pitchFamily="34" charset="0"/>
            </a:endParaRPr>
          </a:p>
          <a:p>
            <a:r>
              <a:rPr lang="en-US" sz="1400" b="1" dirty="0" smtClean="0">
                <a:latin typeface="Corbel" pitchFamily="34" charset="0"/>
              </a:rPr>
              <a:t>Proper environmental structure: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b="1" dirty="0" smtClean="0">
                <a:latin typeface="Corbel" pitchFamily="34" charset="0"/>
              </a:rPr>
              <a:t>High uncertainty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b="1" dirty="0" smtClean="0">
                <a:latin typeface="Corbel" pitchFamily="34" charset="0"/>
              </a:rPr>
              <a:t>Many alternatives and few cues</a:t>
            </a:r>
            <a:endParaRPr lang="en-US" sz="1400" b="1" dirty="0">
              <a:latin typeface="Corbel" pitchFamily="34" charset="0"/>
            </a:endParaRP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smtClean="0"/>
              <a:t>XAMConsult GmbH</a:t>
            </a:r>
            <a:endParaRPr lang="en-US" dirty="0"/>
          </a:p>
        </p:txBody>
      </p:sp>
      <p:pic>
        <p:nvPicPr>
          <p:cNvPr id="11" name="Picture 2" descr="swiss_money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02431"/>
            <a:ext cx="2073830" cy="12961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18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Decision Maker and </a:t>
            </a:r>
            <a:r>
              <a:rPr lang="en-US" dirty="0" err="1" smtClean="0"/>
              <a:t>D’Heuristics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C8F1-53F0-4A5A-8FCD-C8E2CF730D0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Decision Making, 29.11.2012</a:t>
            </a:r>
            <a:endParaRPr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idx="14"/>
          </p:nvPr>
        </p:nvSpPr>
        <p:spPr>
          <a:xfrm>
            <a:off x="4644008" y="1124744"/>
            <a:ext cx="4248472" cy="511256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(The mind’s) Adaptive Toolbox, the pot with: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dirty="0" smtClean="0"/>
              <a:t>all known </a:t>
            </a:r>
            <a:r>
              <a:rPr lang="en-US" sz="1400" dirty="0" err="1" smtClean="0"/>
              <a:t>D’heuristics</a:t>
            </a:r>
            <a:endParaRPr lang="en-US" sz="14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dirty="0" smtClean="0"/>
              <a:t>their modules (building blocks)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dirty="0" smtClean="0"/>
              <a:t>the specific competences (evolved) capacities) the decision maker must have to apply the specific heuristic</a:t>
            </a:r>
          </a:p>
          <a:p>
            <a:pPr lvl="1"/>
            <a:endParaRPr lang="en-US" sz="1200" dirty="0"/>
          </a:p>
          <a:p>
            <a:r>
              <a:rPr lang="en-US" dirty="0" smtClean="0"/>
              <a:t>Environmental Structure:</a:t>
            </a:r>
          </a:p>
          <a:p>
            <a:pPr lvl="1"/>
            <a:r>
              <a:rPr lang="en-US" dirty="0" smtClean="0"/>
              <a:t>It is rather a cognitive case than a physical one, related to decision making background.</a:t>
            </a:r>
          </a:p>
          <a:p>
            <a:pPr lvl="1"/>
            <a:endParaRPr lang="en-US" sz="1200" dirty="0"/>
          </a:p>
          <a:p>
            <a:r>
              <a:rPr lang="en-US" dirty="0" smtClean="0"/>
              <a:t>Decision Maker:</a:t>
            </a:r>
          </a:p>
          <a:p>
            <a:pPr lvl="1"/>
            <a:r>
              <a:rPr lang="en-US" dirty="0" smtClean="0"/>
              <a:t>To apply ecological rationality: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dirty="0" smtClean="0"/>
              <a:t>Find out about the environmental structure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dirty="0" smtClean="0"/>
              <a:t>Select the appropriate </a:t>
            </a:r>
            <a:r>
              <a:rPr lang="en-US" dirty="0" err="1" smtClean="0"/>
              <a:t>D’heuristic</a:t>
            </a:r>
            <a:r>
              <a:rPr lang="en-US" dirty="0" smtClean="0"/>
              <a:t>(s), recognized according to lessons learnt (memory) or imitation of others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smtClean="0"/>
              <a:t>XAMConsult GmbH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467544" y="1052736"/>
            <a:ext cx="3600400" cy="518457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orbel" pitchFamily="34" charset="0"/>
              </a:rPr>
              <a:t>Environmental Structure</a:t>
            </a:r>
          </a:p>
          <a:p>
            <a:pPr algn="ctr"/>
            <a:endParaRPr lang="en-US" sz="2000" b="1" dirty="0">
              <a:solidFill>
                <a:schemeClr val="accent3">
                  <a:lumMod val="50000"/>
                </a:schemeClr>
              </a:solidFill>
              <a:latin typeface="Corbel" pitchFamily="34" charset="0"/>
            </a:endParaRPr>
          </a:p>
          <a:p>
            <a:pPr algn="ctr"/>
            <a:endParaRPr lang="en-US" sz="2000" b="1" dirty="0" smtClean="0">
              <a:solidFill>
                <a:schemeClr val="accent3">
                  <a:lumMod val="50000"/>
                </a:schemeClr>
              </a:solidFill>
              <a:latin typeface="Corbel" pitchFamily="34" charset="0"/>
            </a:endParaRPr>
          </a:p>
          <a:p>
            <a:pPr algn="ctr"/>
            <a:endParaRPr lang="en-US" sz="2000" b="1" dirty="0">
              <a:solidFill>
                <a:schemeClr val="accent3">
                  <a:lumMod val="50000"/>
                </a:schemeClr>
              </a:solidFill>
              <a:latin typeface="Corbel" pitchFamily="34" charset="0"/>
            </a:endParaRPr>
          </a:p>
          <a:p>
            <a:pPr algn="ctr"/>
            <a:endParaRPr lang="en-US" sz="2000" b="1" dirty="0" smtClean="0">
              <a:solidFill>
                <a:schemeClr val="accent3">
                  <a:lumMod val="50000"/>
                </a:schemeClr>
              </a:solidFill>
              <a:latin typeface="Corbel" pitchFamily="34" charset="0"/>
            </a:endParaRPr>
          </a:p>
          <a:p>
            <a:pPr algn="ctr"/>
            <a:endParaRPr lang="en-US" sz="2000" b="1" dirty="0">
              <a:solidFill>
                <a:schemeClr val="accent3">
                  <a:lumMod val="50000"/>
                </a:schemeClr>
              </a:solidFill>
              <a:latin typeface="Corbel" pitchFamily="34" charset="0"/>
            </a:endParaRPr>
          </a:p>
          <a:p>
            <a:pPr algn="ctr"/>
            <a:endParaRPr lang="en-US" sz="2000" b="1" dirty="0" smtClean="0">
              <a:solidFill>
                <a:schemeClr val="accent3">
                  <a:lumMod val="50000"/>
                </a:schemeClr>
              </a:solidFill>
              <a:latin typeface="Corbel" pitchFamily="34" charset="0"/>
            </a:endParaRPr>
          </a:p>
          <a:p>
            <a:pPr algn="ctr"/>
            <a:endParaRPr lang="en-US" sz="2000" b="1" dirty="0">
              <a:solidFill>
                <a:schemeClr val="accent3">
                  <a:lumMod val="50000"/>
                </a:schemeClr>
              </a:solidFill>
              <a:latin typeface="Corbel" pitchFamily="34" charset="0"/>
            </a:endParaRPr>
          </a:p>
          <a:p>
            <a:pPr algn="ctr"/>
            <a:endParaRPr lang="en-US" sz="2000" b="1" dirty="0" smtClean="0">
              <a:solidFill>
                <a:schemeClr val="accent3">
                  <a:lumMod val="50000"/>
                </a:schemeClr>
              </a:solidFill>
              <a:latin typeface="Corbel" pitchFamily="34" charset="0"/>
            </a:endParaRPr>
          </a:p>
          <a:p>
            <a:pPr algn="ctr"/>
            <a:endParaRPr lang="en-US" sz="2000" b="1" dirty="0">
              <a:solidFill>
                <a:schemeClr val="accent3">
                  <a:lumMod val="50000"/>
                </a:schemeClr>
              </a:solidFill>
              <a:latin typeface="Corbel" pitchFamily="34" charset="0"/>
            </a:endParaRPr>
          </a:p>
          <a:p>
            <a:pPr algn="ctr"/>
            <a:endParaRPr lang="en-US" sz="2000" b="1" dirty="0" smtClean="0">
              <a:solidFill>
                <a:schemeClr val="accent3">
                  <a:lumMod val="50000"/>
                </a:schemeClr>
              </a:solidFill>
              <a:latin typeface="Corbel" pitchFamily="34" charset="0"/>
            </a:endParaRPr>
          </a:p>
          <a:p>
            <a:pPr algn="ctr"/>
            <a:endParaRPr lang="en-US" sz="2000" b="1" dirty="0">
              <a:solidFill>
                <a:schemeClr val="accent3">
                  <a:lumMod val="50000"/>
                </a:schemeClr>
              </a:solidFill>
              <a:latin typeface="Corbel" pitchFamily="34" charset="0"/>
            </a:endParaRPr>
          </a:p>
          <a:p>
            <a:pPr algn="ctr"/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rbel" pitchFamily="34" charset="0"/>
              </a:rPr>
              <a:t>Alternatives</a:t>
            </a:r>
          </a:p>
          <a:p>
            <a:pPr algn="ctr"/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rbel" pitchFamily="34" charset="0"/>
              </a:rPr>
              <a:t>Characteristics</a:t>
            </a:r>
          </a:p>
          <a:p>
            <a:pPr algn="ctr"/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rbel" pitchFamily="34" charset="0"/>
              </a:rPr>
              <a:t>Cues &amp; Validities</a:t>
            </a:r>
          </a:p>
          <a:p>
            <a:pPr algn="ctr"/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rbel" pitchFamily="34" charset="0"/>
              </a:rPr>
              <a:t>Degree of </a:t>
            </a:r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  <a:latin typeface="Corbel" pitchFamily="34" charset="0"/>
              </a:rPr>
              <a:t>uncertainty</a:t>
            </a:r>
            <a:endParaRPr lang="en-US" sz="1600" b="1" dirty="0">
              <a:solidFill>
                <a:schemeClr val="accent3">
                  <a:lumMod val="50000"/>
                </a:schemeClr>
              </a:solidFill>
              <a:latin typeface="Corbel" pitchFamily="34" charset="0"/>
            </a:endParaRPr>
          </a:p>
          <a:p>
            <a:pPr algn="ctr"/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rbel" pitchFamily="34" charset="0"/>
              </a:rPr>
              <a:t>Redundancies</a:t>
            </a:r>
          </a:p>
          <a:p>
            <a:pPr algn="ctr"/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rbel" pitchFamily="34" charset="0"/>
              </a:rPr>
              <a:t>Variability</a:t>
            </a:r>
          </a:p>
          <a:p>
            <a:pPr algn="ctr"/>
            <a:endParaRPr lang="en-US" sz="2000" b="1" dirty="0" smtClean="0">
              <a:solidFill>
                <a:schemeClr val="accent3">
                  <a:lumMod val="50000"/>
                </a:schemeClr>
              </a:solidFill>
              <a:latin typeface="Corbel" pitchFamily="34" charset="0"/>
            </a:endParaRPr>
          </a:p>
          <a:p>
            <a:pPr algn="ctr"/>
            <a:endParaRPr lang="en-US" sz="2000" b="1" dirty="0">
              <a:solidFill>
                <a:schemeClr val="accent3">
                  <a:lumMod val="50000"/>
                </a:schemeClr>
              </a:solidFill>
              <a:latin typeface="Corbel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772006" y="1556792"/>
            <a:ext cx="3024336" cy="3096344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Corbel" pitchFamily="34" charset="0"/>
              </a:rPr>
              <a:t>Decision Maker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Corbel" pitchFamily="34" charset="0"/>
            </a:endParaRPr>
          </a:p>
          <a:p>
            <a:pPr algn="ctr"/>
            <a:endParaRPr lang="en-US" sz="2000" b="1" dirty="0" smtClean="0">
              <a:solidFill>
                <a:schemeClr val="tx2">
                  <a:lumMod val="75000"/>
                </a:schemeClr>
              </a:solidFill>
              <a:latin typeface="Corbel" pitchFamily="34" charset="0"/>
            </a:endParaRPr>
          </a:p>
          <a:p>
            <a:pPr algn="ctr"/>
            <a:endParaRPr lang="en-US" sz="2000" b="1" dirty="0">
              <a:solidFill>
                <a:schemeClr val="tx2">
                  <a:lumMod val="75000"/>
                </a:schemeClr>
              </a:solidFill>
              <a:latin typeface="Corbel" pitchFamily="34" charset="0"/>
            </a:endParaRPr>
          </a:p>
          <a:p>
            <a:pPr algn="ctr"/>
            <a:endParaRPr lang="en-US" sz="2000" b="1" dirty="0" smtClean="0">
              <a:solidFill>
                <a:schemeClr val="tx2">
                  <a:lumMod val="75000"/>
                </a:schemeClr>
              </a:solidFill>
              <a:latin typeface="Corbel" pitchFamily="34" charset="0"/>
            </a:endParaRPr>
          </a:p>
          <a:p>
            <a:pPr algn="ctr"/>
            <a:endParaRPr lang="en-US" sz="2000" b="1" dirty="0">
              <a:solidFill>
                <a:schemeClr val="tx2">
                  <a:lumMod val="75000"/>
                </a:schemeClr>
              </a:solidFill>
              <a:latin typeface="Corbel" pitchFamily="34" charset="0"/>
            </a:endParaRPr>
          </a:p>
          <a:p>
            <a:pPr algn="ctr"/>
            <a:endParaRPr lang="en-US" sz="2000" b="1" dirty="0" smtClean="0">
              <a:solidFill>
                <a:schemeClr val="tx2">
                  <a:lumMod val="75000"/>
                </a:schemeClr>
              </a:solidFill>
              <a:latin typeface="Corbel" pitchFamily="34" charset="0"/>
            </a:endParaRPr>
          </a:p>
          <a:p>
            <a:pPr algn="ctr"/>
            <a:endParaRPr lang="en-US" sz="2000" b="1" dirty="0">
              <a:solidFill>
                <a:schemeClr val="tx2">
                  <a:lumMod val="75000"/>
                </a:schemeClr>
              </a:solidFill>
              <a:latin typeface="Corbel" pitchFamily="34" charset="0"/>
            </a:endParaRPr>
          </a:p>
          <a:p>
            <a:pPr algn="ctr"/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Corbel" pitchFamily="34" charset="0"/>
              </a:rPr>
              <a:t>Evolved capacities,</a:t>
            </a:r>
          </a:p>
          <a:p>
            <a:pPr algn="ctr"/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Corbel" pitchFamily="34" charset="0"/>
              </a:rPr>
              <a:t>Experience in matching environment and </a:t>
            </a:r>
            <a:r>
              <a:rPr lang="en-US" sz="1600" b="1" dirty="0" err="1" smtClean="0">
                <a:solidFill>
                  <a:schemeClr val="tx2">
                    <a:lumMod val="75000"/>
                  </a:schemeClr>
                </a:solidFill>
                <a:latin typeface="Corbel" pitchFamily="34" charset="0"/>
              </a:rPr>
              <a:t>D’heuristics</a:t>
            </a:r>
            <a:endParaRPr lang="en-US" sz="1600" b="1" dirty="0">
              <a:solidFill>
                <a:schemeClr val="tx2">
                  <a:lumMod val="75000"/>
                </a:schemeClr>
              </a:solidFill>
              <a:latin typeface="Corbel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1204054" y="2168860"/>
            <a:ext cx="2160240" cy="144016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Corbel" pitchFamily="34" charset="0"/>
              </a:rPr>
              <a:t>Adaptive Toolbox</a:t>
            </a:r>
          </a:p>
          <a:p>
            <a:pPr algn="ctr"/>
            <a:endParaRPr lang="en-US" sz="1200" b="1" dirty="0">
              <a:solidFill>
                <a:srgbClr val="C00000"/>
              </a:solidFill>
              <a:latin typeface="Corbel" pitchFamily="34" charset="0"/>
            </a:endParaRPr>
          </a:p>
          <a:p>
            <a:pPr algn="ctr"/>
            <a:r>
              <a:rPr lang="en-US" sz="1600" b="1" dirty="0" err="1" smtClean="0">
                <a:solidFill>
                  <a:srgbClr val="C00000"/>
                </a:solidFill>
                <a:latin typeface="Corbel" pitchFamily="34" charset="0"/>
              </a:rPr>
              <a:t>D’heuristics</a:t>
            </a:r>
            <a:endParaRPr lang="en-US" sz="1600" b="1" dirty="0" smtClean="0">
              <a:solidFill>
                <a:srgbClr val="C00000"/>
              </a:solidFill>
              <a:latin typeface="Corbel" pitchFamily="34" charset="0"/>
            </a:endParaRPr>
          </a:p>
          <a:p>
            <a:pPr algn="ctr"/>
            <a:r>
              <a:rPr lang="en-US" sz="1600" b="1" dirty="0" smtClean="0">
                <a:solidFill>
                  <a:srgbClr val="C00000"/>
                </a:solidFill>
                <a:latin typeface="Corbel" pitchFamily="34" charset="0"/>
              </a:rPr>
              <a:t>Building Blocks</a:t>
            </a:r>
          </a:p>
          <a:p>
            <a:pPr algn="ctr"/>
            <a:r>
              <a:rPr lang="en-US" sz="1600" b="1" dirty="0" smtClean="0">
                <a:solidFill>
                  <a:srgbClr val="C00000"/>
                </a:solidFill>
                <a:latin typeface="Corbel" pitchFamily="34" charset="0"/>
              </a:rPr>
              <a:t>Core Capacities</a:t>
            </a:r>
            <a:endParaRPr lang="en-US" sz="1600" b="1" dirty="0">
              <a:solidFill>
                <a:srgbClr val="C00000"/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341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D5CF59E-03BC-4525-96F5-E09AD332C78F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41275" tIns="15875" rIns="41275" bIns="15875" anchor="b"/>
          <a:lstStyle/>
          <a:p>
            <a:r>
              <a:rPr lang="en-US" smtClean="0"/>
              <a:t>Mission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82550" tIns="41275" rIns="82550" bIns="41275"/>
          <a:lstStyle/>
          <a:p>
            <a:pPr marL="914400" lvl="1" indent="-228600" defTabSz="814388">
              <a:lnSpc>
                <a:spcPts val="2200"/>
              </a:lnSpc>
              <a:spcAft>
                <a:spcPts val="600"/>
              </a:spcAft>
              <a:buFontTx/>
              <a:buNone/>
            </a:pPr>
            <a:endParaRPr lang="en-US" smtClean="0"/>
          </a:p>
          <a:p>
            <a:pPr marL="457200" indent="-228600" defTabSz="814388">
              <a:lnSpc>
                <a:spcPts val="2200"/>
              </a:lnSpc>
              <a:spcAft>
                <a:spcPts val="600"/>
              </a:spcAft>
              <a:buFontTx/>
              <a:buNone/>
            </a:pPr>
            <a:endParaRPr lang="en-US" smtClean="0"/>
          </a:p>
          <a:p>
            <a:pPr marL="457200" indent="-228600" defTabSz="814388">
              <a:lnSpc>
                <a:spcPts val="2200"/>
              </a:lnSpc>
              <a:spcAft>
                <a:spcPts val="600"/>
              </a:spcAft>
              <a:buFontTx/>
              <a:buNone/>
            </a:pPr>
            <a:endParaRPr lang="en-US" smtClean="0"/>
          </a:p>
          <a:p>
            <a:pPr marL="457200" indent="-228600" defTabSz="814388">
              <a:lnSpc>
                <a:spcPts val="2200"/>
              </a:lnSpc>
              <a:spcAft>
                <a:spcPts val="600"/>
              </a:spcAft>
              <a:buFontTx/>
              <a:buNone/>
            </a:pPr>
            <a:endParaRPr lang="en-US" smtClean="0"/>
          </a:p>
          <a:p>
            <a:pPr marL="457200" indent="-228600" defTabSz="814388">
              <a:lnSpc>
                <a:spcPts val="2200"/>
              </a:lnSpc>
              <a:spcAft>
                <a:spcPts val="600"/>
              </a:spcAft>
              <a:buFontTx/>
              <a:buNone/>
            </a:pPr>
            <a:endParaRPr lang="en-US" smtClean="0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295400" y="1828800"/>
            <a:ext cx="7086600" cy="214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lnSpc>
                <a:spcPts val="4000"/>
              </a:lnSpc>
              <a:spcAft>
                <a:spcPts val="600"/>
              </a:spcAft>
            </a:pPr>
            <a:r>
              <a:rPr lang="en-US" sz="3600"/>
              <a:t>Share, promote and advance the best of systems engineering from across the globe for the benefit of humanity and the planet.</a:t>
            </a:r>
          </a:p>
        </p:txBody>
      </p:sp>
    </p:spTree>
    <p:extLst>
      <p:ext uri="{BB962C8B-B14F-4D97-AF65-F5344CB8AC3E}">
        <p14:creationId xmlns:p14="http://schemas.microsoft.com/office/powerpoint/2010/main" val="18127640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88224" y="6093296"/>
            <a:ext cx="2133600" cy="365125"/>
          </a:xfrm>
        </p:spPr>
        <p:txBody>
          <a:bodyPr/>
          <a:lstStyle/>
          <a:p>
            <a:fld id="{AC46C8F1-53F0-4A5A-8FCD-C8E2CF730D0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smtClean="0"/>
              <a:t>XAMConsult GmbH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Decision Making, 29.11.2012</a:t>
            </a:r>
            <a:endParaRPr lang="en-US" dirty="0"/>
          </a:p>
        </p:txBody>
      </p:sp>
      <p:graphicFrame>
        <p:nvGraphicFramePr>
          <p:cNvPr id="9" name="Inhaltsplatzhalter 8"/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792629062"/>
              </p:ext>
            </p:extLst>
          </p:nvPr>
        </p:nvGraphicFramePr>
        <p:xfrm>
          <a:off x="539552" y="1124744"/>
          <a:ext cx="807524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0504"/>
                <a:gridCol w="2941984"/>
                <a:gridCol w="2304256"/>
                <a:gridCol w="1378496"/>
              </a:tblGrid>
              <a:tr h="672717">
                <a:tc>
                  <a:txBody>
                    <a:bodyPr/>
                    <a:lstStyle/>
                    <a:p>
                      <a:r>
                        <a:rPr lang="en-US" sz="2000" i="1" dirty="0" smtClean="0">
                          <a:latin typeface="Corbel" pitchFamily="34" charset="0"/>
                        </a:rPr>
                        <a:t>Name</a:t>
                      </a:r>
                      <a:endParaRPr lang="en-US" sz="2000" i="1" dirty="0">
                        <a:latin typeface="Corbe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i="1" dirty="0" smtClean="0">
                          <a:latin typeface="Corbel" pitchFamily="34" charset="0"/>
                        </a:rPr>
                        <a:t>Building Blocks</a:t>
                      </a:r>
                      <a:endParaRPr lang="en-US" sz="2000" i="1" dirty="0">
                        <a:latin typeface="Corbe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i="1" dirty="0" smtClean="0">
                          <a:latin typeface="Corbel" pitchFamily="34" charset="0"/>
                        </a:rPr>
                        <a:t>Ecological Rational</a:t>
                      </a:r>
                      <a:r>
                        <a:rPr lang="en-US" sz="2000" i="1" baseline="0" dirty="0" smtClean="0">
                          <a:latin typeface="Corbel" pitchFamily="34" charset="0"/>
                        </a:rPr>
                        <a:t> W</a:t>
                      </a:r>
                      <a:r>
                        <a:rPr lang="en-US" sz="2000" i="1" dirty="0" smtClean="0">
                          <a:latin typeface="Corbel" pitchFamily="34" charset="0"/>
                        </a:rPr>
                        <a:t>hen:</a:t>
                      </a:r>
                      <a:endParaRPr lang="en-US" sz="2000" i="1" dirty="0">
                        <a:latin typeface="Corbe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i="1" dirty="0" smtClean="0">
                          <a:latin typeface="Corbel" pitchFamily="34" charset="0"/>
                        </a:rPr>
                        <a:t>Misc.</a:t>
                      </a:r>
                      <a:endParaRPr lang="en-US" sz="2000" i="1" dirty="0">
                        <a:latin typeface="Corbe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Fast and Frugal </a:t>
            </a:r>
            <a:r>
              <a:rPr lang="en-US" dirty="0" err="1" smtClean="0"/>
              <a:t>D’Heuristics</a:t>
            </a:r>
            <a:endParaRPr lang="en-US" dirty="0"/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5749018"/>
              </p:ext>
            </p:extLst>
          </p:nvPr>
        </p:nvGraphicFramePr>
        <p:xfrm>
          <a:off x="539552" y="1988840"/>
          <a:ext cx="8075240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0504"/>
                <a:gridCol w="2941984"/>
                <a:gridCol w="2304256"/>
                <a:gridCol w="1378496"/>
              </a:tblGrid>
              <a:tr h="672717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Arial" pitchFamily="34" charset="0"/>
                          <a:cs typeface="Arial" pitchFamily="34" charset="0"/>
                        </a:rPr>
                        <a:t>Take-the-best</a:t>
                      </a:r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Search according</a:t>
                      </a:r>
                      <a:r>
                        <a:rPr lang="en-US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 to cue </a:t>
                      </a:r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validity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Stop when</a:t>
                      </a:r>
                      <a:r>
                        <a:rPr lang="en-US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 a cue </a:t>
                      </a:r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discriminates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Choose the favorite alternative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Cue validities vary strongly </a:t>
                      </a:r>
                    </a:p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(i.e. </a:t>
                      </a:r>
                      <a:r>
                        <a:rPr lang="en-US" sz="1400" b="1" dirty="0" err="1" smtClean="0">
                          <a:latin typeface="Arial" pitchFamily="34" charset="0"/>
                          <a:cs typeface="Arial" pitchFamily="34" charset="0"/>
                        </a:rPr>
                        <a:t>noncompensatory</a:t>
                      </a:r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Cue validities</a:t>
                      </a:r>
                      <a:r>
                        <a:rPr lang="en-US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 are</a:t>
                      </a:r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 necessary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476470"/>
              </p:ext>
            </p:extLst>
          </p:nvPr>
        </p:nvGraphicFramePr>
        <p:xfrm>
          <a:off x="539552" y="3284984"/>
          <a:ext cx="8075240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0504"/>
                <a:gridCol w="2941984"/>
                <a:gridCol w="2304256"/>
                <a:gridCol w="1378496"/>
              </a:tblGrid>
              <a:tr h="672717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Arial" pitchFamily="34" charset="0"/>
                          <a:cs typeface="Arial" pitchFamily="34" charset="0"/>
                        </a:rPr>
                        <a:t>Tallying</a:t>
                      </a:r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Do not validate cues, just estimate positive</a:t>
                      </a:r>
                      <a:r>
                        <a:rPr lang="en-US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 or negative per criterion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Choose according to No. “+”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Cue validities vary little, for uniformly distribution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3" name="Tabel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9545453"/>
              </p:ext>
            </p:extLst>
          </p:nvPr>
        </p:nvGraphicFramePr>
        <p:xfrm>
          <a:off x="539552" y="4365104"/>
          <a:ext cx="8075240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0504"/>
                <a:gridCol w="2941984"/>
                <a:gridCol w="2304256"/>
                <a:gridCol w="1378496"/>
              </a:tblGrid>
              <a:tr h="672717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Arial" pitchFamily="34" charset="0"/>
                          <a:cs typeface="Arial" pitchFamily="34" charset="0"/>
                        </a:rPr>
                        <a:t>Satisficing</a:t>
                      </a:r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Set your aspiration level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Search through</a:t>
                      </a:r>
                      <a:r>
                        <a:rPr lang="en-US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option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Take the first option that satisfies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Many options, not possible</a:t>
                      </a:r>
                      <a:r>
                        <a:rPr lang="en-US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 to look at all of them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latin typeface="Arial" pitchFamily="34" charset="0"/>
                          <a:cs typeface="Arial" pitchFamily="34" charset="0"/>
                        </a:rPr>
                        <a:t>Everydays</a:t>
                      </a:r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1" dirty="0" err="1" smtClean="0">
                          <a:latin typeface="Arial" pitchFamily="34" charset="0"/>
                          <a:cs typeface="Arial" pitchFamily="34" charset="0"/>
                        </a:rPr>
                        <a:t>D’heuristic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4" name="Tabel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3383772"/>
              </p:ext>
            </p:extLst>
          </p:nvPr>
        </p:nvGraphicFramePr>
        <p:xfrm>
          <a:off x="539552" y="5445224"/>
          <a:ext cx="807524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0504"/>
                <a:gridCol w="2941984"/>
                <a:gridCol w="2304256"/>
                <a:gridCol w="1378496"/>
              </a:tblGrid>
              <a:tr h="672717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Arial" pitchFamily="34" charset="0"/>
                          <a:cs typeface="Arial" pitchFamily="34" charset="0"/>
                        </a:rPr>
                        <a:t>Imitate the successful</a:t>
                      </a:r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Look for the most successful person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Imitate his</a:t>
                      </a:r>
                      <a:r>
                        <a:rPr lang="en-US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 or her behavior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Search</a:t>
                      </a:r>
                      <a:r>
                        <a:rPr lang="en-US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 for information is costly or time consuming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Similar: </a:t>
                      </a:r>
                    </a:p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“Imitate the majority”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213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Elimination and Estimation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Elimination:</a:t>
            </a:r>
          </a:p>
          <a:p>
            <a:pPr lvl="1"/>
            <a:r>
              <a:rPr lang="en-US" dirty="0" smtClean="0"/>
              <a:t>Applicable</a:t>
            </a:r>
            <a:r>
              <a:rPr lang="en-US" dirty="0"/>
              <a:t> </a:t>
            </a:r>
            <a:r>
              <a:rPr lang="en-US" dirty="0" smtClean="0"/>
              <a:t>for </a:t>
            </a:r>
            <a:r>
              <a:rPr lang="en-US" dirty="0" err="1" smtClean="0"/>
              <a:t>e.g.“power</a:t>
            </a:r>
            <a:r>
              <a:rPr lang="en-US" dirty="0" smtClean="0"/>
              <a:t> law distributions” (i.e. J-shaped)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sz="1600" dirty="0" smtClean="0"/>
              <a:t>To select a single (or several) option from among multiple alternatives: </a:t>
            </a:r>
          </a:p>
          <a:p>
            <a:pPr lvl="1"/>
            <a:r>
              <a:rPr lang="en-US" sz="1400" dirty="0" smtClean="0"/>
              <a:t>by successive elimination using binary cues that discriminate. </a:t>
            </a:r>
          </a:p>
          <a:p>
            <a:r>
              <a:rPr lang="en-US" sz="1600" dirty="0" smtClean="0"/>
              <a:t>Often, the task is to eliminate the long “tail” of the J-distribution</a:t>
            </a:r>
            <a:r>
              <a:rPr lang="en-US" sz="1600" dirty="0"/>
              <a:t>.</a:t>
            </a:r>
            <a:endParaRPr lang="en-US" sz="1600" dirty="0" smtClean="0"/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C8F1-53F0-4A5A-8FCD-C8E2CF730D0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smtClean="0"/>
              <a:t>XAMConsult GmbH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Decision Making, 29.11.2012</a:t>
            </a:r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idx="14"/>
          </p:nvPr>
        </p:nvSpPr>
        <p:spPr>
          <a:xfrm>
            <a:off x="4427984" y="1196752"/>
            <a:ext cx="4176464" cy="2680905"/>
          </a:xfrm>
        </p:spPr>
        <p:txBody>
          <a:bodyPr>
            <a:normAutofit/>
          </a:bodyPr>
          <a:lstStyle/>
          <a:p>
            <a:r>
              <a:rPr lang="en-US" dirty="0" err="1" smtClean="0"/>
              <a:t>QuickEst</a:t>
            </a:r>
            <a:r>
              <a:rPr lang="en-US" dirty="0" smtClean="0"/>
              <a:t> </a:t>
            </a:r>
            <a:r>
              <a:rPr lang="en-US" dirty="0" err="1" smtClean="0"/>
              <a:t>D’heuristic</a:t>
            </a:r>
            <a:r>
              <a:rPr lang="en-US" dirty="0" smtClean="0"/>
              <a:t> for elimination:</a:t>
            </a:r>
          </a:p>
          <a:p>
            <a:pPr lvl="1"/>
            <a:r>
              <a:rPr lang="en-US" dirty="0" smtClean="0"/>
              <a:t>Estimate the values of objects (e.g. solution alternatives) along one or more criteria, using binary  cues which indicate higher (1) or lower value (0) of the criteria value.</a:t>
            </a:r>
          </a:p>
          <a:p>
            <a:pPr lvl="1"/>
            <a:r>
              <a:rPr lang="en-US" dirty="0" smtClean="0"/>
              <a:t>Ranking the cues: </a:t>
            </a:r>
          </a:p>
          <a:p>
            <a:pPr lvl="2"/>
            <a:r>
              <a:rPr lang="en-US" dirty="0" smtClean="0"/>
              <a:t>Highest is the most discriminating cue (value 0), eliminating most of the objects, and so on.</a:t>
            </a:r>
          </a:p>
          <a:p>
            <a:pPr lvl="1"/>
            <a:endParaRPr lang="en-US" sz="800" dirty="0"/>
          </a:p>
          <a:p>
            <a:pPr lvl="1"/>
            <a:endParaRPr lang="en-US" sz="1200" dirty="0" smtClean="0"/>
          </a:p>
        </p:txBody>
      </p:sp>
      <p:grpSp>
        <p:nvGrpSpPr>
          <p:cNvPr id="30" name="Gruppieren 29"/>
          <p:cNvGrpSpPr/>
          <p:nvPr/>
        </p:nvGrpSpPr>
        <p:grpSpPr>
          <a:xfrm>
            <a:off x="446260" y="2464194"/>
            <a:ext cx="3426944" cy="1567352"/>
            <a:chOff x="630460" y="2097417"/>
            <a:chExt cx="3426944" cy="1567352"/>
          </a:xfrm>
        </p:grpSpPr>
        <p:sp>
          <p:nvSpPr>
            <p:cNvPr id="16" name="Textfeld 15"/>
            <p:cNvSpPr txBox="1"/>
            <p:nvPr/>
          </p:nvSpPr>
          <p:spPr>
            <a:xfrm rot="16200000">
              <a:off x="371824" y="2605440"/>
              <a:ext cx="13238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0070C0"/>
                  </a:solidFill>
                  <a:latin typeface="Corbel" pitchFamily="34" charset="0"/>
                </a:rPr>
                <a:t>Size of Objects</a:t>
              </a:r>
              <a:endParaRPr lang="en-US" sz="1400" b="1" dirty="0">
                <a:solidFill>
                  <a:srgbClr val="0070C0"/>
                </a:solidFill>
                <a:latin typeface="Corbel" pitchFamily="34" charset="0"/>
              </a:endParaRPr>
            </a:p>
          </p:txBody>
        </p:sp>
        <p:cxnSp>
          <p:nvCxnSpPr>
            <p:cNvPr id="11" name="Gerade Verbindung mit Pfeil 10"/>
            <p:cNvCxnSpPr/>
            <p:nvPr/>
          </p:nvCxnSpPr>
          <p:spPr>
            <a:xfrm>
              <a:off x="1187624" y="3356992"/>
              <a:ext cx="223224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mit Pfeil 12"/>
            <p:cNvCxnSpPr/>
            <p:nvPr/>
          </p:nvCxnSpPr>
          <p:spPr>
            <a:xfrm flipV="1">
              <a:off x="1187624" y="2132856"/>
              <a:ext cx="0" cy="122413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Freihandform 13"/>
            <p:cNvSpPr/>
            <p:nvPr/>
          </p:nvSpPr>
          <p:spPr>
            <a:xfrm>
              <a:off x="1202635" y="2286000"/>
              <a:ext cx="2027582" cy="1023730"/>
            </a:xfrm>
            <a:custGeom>
              <a:avLst/>
              <a:gdLst>
                <a:gd name="connsiteX0" fmla="*/ 0 w 2027582"/>
                <a:gd name="connsiteY0" fmla="*/ 0 h 1023730"/>
                <a:gd name="connsiteX1" fmla="*/ 19878 w 2027582"/>
                <a:gd name="connsiteY1" fmla="*/ 417443 h 1023730"/>
                <a:gd name="connsiteX2" fmla="*/ 29817 w 2027582"/>
                <a:gd name="connsiteY2" fmla="*/ 566530 h 1023730"/>
                <a:gd name="connsiteX3" fmla="*/ 49695 w 2027582"/>
                <a:gd name="connsiteY3" fmla="*/ 705678 h 1023730"/>
                <a:gd name="connsiteX4" fmla="*/ 89452 w 2027582"/>
                <a:gd name="connsiteY4" fmla="*/ 795130 h 1023730"/>
                <a:gd name="connsiteX5" fmla="*/ 218661 w 2027582"/>
                <a:gd name="connsiteY5" fmla="*/ 864704 h 1023730"/>
                <a:gd name="connsiteX6" fmla="*/ 437322 w 2027582"/>
                <a:gd name="connsiteY6" fmla="*/ 914400 h 1023730"/>
                <a:gd name="connsiteX7" fmla="*/ 735495 w 2027582"/>
                <a:gd name="connsiteY7" fmla="*/ 954157 h 1023730"/>
                <a:gd name="connsiteX8" fmla="*/ 1341782 w 2027582"/>
                <a:gd name="connsiteY8" fmla="*/ 993913 h 1023730"/>
                <a:gd name="connsiteX9" fmla="*/ 1749287 w 2027582"/>
                <a:gd name="connsiteY9" fmla="*/ 1013791 h 1023730"/>
                <a:gd name="connsiteX10" fmla="*/ 2027582 w 2027582"/>
                <a:gd name="connsiteY10" fmla="*/ 1023730 h 1023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27582" h="1023730">
                  <a:moveTo>
                    <a:pt x="0" y="0"/>
                  </a:moveTo>
                  <a:cubicBezTo>
                    <a:pt x="7454" y="161510"/>
                    <a:pt x="14909" y="323021"/>
                    <a:pt x="19878" y="417443"/>
                  </a:cubicBezTo>
                  <a:cubicBezTo>
                    <a:pt x="24847" y="511865"/>
                    <a:pt x="24848" y="518491"/>
                    <a:pt x="29817" y="566530"/>
                  </a:cubicBezTo>
                  <a:cubicBezTo>
                    <a:pt x="34787" y="614569"/>
                    <a:pt x="39756" y="667578"/>
                    <a:pt x="49695" y="705678"/>
                  </a:cubicBezTo>
                  <a:cubicBezTo>
                    <a:pt x="59634" y="743778"/>
                    <a:pt x="61291" y="768626"/>
                    <a:pt x="89452" y="795130"/>
                  </a:cubicBezTo>
                  <a:cubicBezTo>
                    <a:pt x="117613" y="821634"/>
                    <a:pt x="160683" y="844826"/>
                    <a:pt x="218661" y="864704"/>
                  </a:cubicBezTo>
                  <a:cubicBezTo>
                    <a:pt x="276639" y="884582"/>
                    <a:pt x="351183" y="899491"/>
                    <a:pt x="437322" y="914400"/>
                  </a:cubicBezTo>
                  <a:cubicBezTo>
                    <a:pt x="523461" y="929309"/>
                    <a:pt x="584752" y="940905"/>
                    <a:pt x="735495" y="954157"/>
                  </a:cubicBezTo>
                  <a:cubicBezTo>
                    <a:pt x="886238" y="967409"/>
                    <a:pt x="1172817" y="983974"/>
                    <a:pt x="1341782" y="993913"/>
                  </a:cubicBezTo>
                  <a:cubicBezTo>
                    <a:pt x="1510747" y="1003852"/>
                    <a:pt x="1749287" y="1013791"/>
                    <a:pt x="1749287" y="1013791"/>
                  </a:cubicBezTo>
                  <a:lnTo>
                    <a:pt x="2027582" y="1023730"/>
                  </a:lnTo>
                </a:path>
              </a:pathLst>
            </a:cu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1331640" y="3356992"/>
              <a:ext cx="20403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0070C0"/>
                  </a:solidFill>
                  <a:latin typeface="Corbel" pitchFamily="34" charset="0"/>
                </a:rPr>
                <a:t>Rank of Objects     </a:t>
              </a:r>
              <a:r>
                <a:rPr lang="en-US" sz="1400" b="1" dirty="0" smtClean="0">
                  <a:solidFill>
                    <a:srgbClr val="00B050"/>
                  </a:solidFill>
                  <a:latin typeface="Corbel" pitchFamily="34" charset="0"/>
                </a:rPr>
                <a:t>(log</a:t>
              </a:r>
              <a:r>
                <a:rPr lang="en-US" sz="1400" b="1" baseline="-25000" dirty="0" smtClean="0">
                  <a:solidFill>
                    <a:srgbClr val="00B050"/>
                  </a:solidFill>
                  <a:latin typeface="Corbel" pitchFamily="34" charset="0"/>
                </a:rPr>
                <a:t>10</a:t>
              </a:r>
              <a:r>
                <a:rPr lang="en-US" sz="1400" b="1" dirty="0" smtClean="0">
                  <a:solidFill>
                    <a:srgbClr val="00B050"/>
                  </a:solidFill>
                  <a:latin typeface="Corbel" pitchFamily="34" charset="0"/>
                </a:rPr>
                <a:t>)</a:t>
              </a:r>
              <a:endParaRPr lang="en-US" sz="1400" b="1" dirty="0">
                <a:solidFill>
                  <a:srgbClr val="00B050"/>
                </a:solidFill>
                <a:latin typeface="Corbel" pitchFamily="34" charset="0"/>
              </a:endParaRPr>
            </a:p>
          </p:txBody>
        </p:sp>
        <p:cxnSp>
          <p:nvCxnSpPr>
            <p:cNvPr id="18" name="Gerade Verbindung 17"/>
            <p:cNvCxnSpPr/>
            <p:nvPr/>
          </p:nvCxnSpPr>
          <p:spPr>
            <a:xfrm>
              <a:off x="1187624" y="2420888"/>
              <a:ext cx="1944216" cy="936104"/>
            </a:xfrm>
            <a:prstGeom prst="line">
              <a:avLst/>
            </a:prstGeom>
            <a:ln w="28575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feld 18"/>
            <p:cNvSpPr txBox="1"/>
            <p:nvPr/>
          </p:nvSpPr>
          <p:spPr>
            <a:xfrm rot="16200000">
              <a:off x="455573" y="2591035"/>
              <a:ext cx="6575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00B050"/>
                  </a:solidFill>
                  <a:latin typeface="Corbel" pitchFamily="34" charset="0"/>
                </a:rPr>
                <a:t>(log</a:t>
              </a:r>
              <a:r>
                <a:rPr lang="en-US" sz="1400" b="1" baseline="-25000" dirty="0" smtClean="0">
                  <a:solidFill>
                    <a:srgbClr val="00B050"/>
                  </a:solidFill>
                  <a:latin typeface="Corbel" pitchFamily="34" charset="0"/>
                </a:rPr>
                <a:t>10</a:t>
              </a:r>
              <a:r>
                <a:rPr lang="en-US" sz="1400" b="1" dirty="0" smtClean="0">
                  <a:solidFill>
                    <a:srgbClr val="00B050"/>
                  </a:solidFill>
                  <a:latin typeface="Corbel" pitchFamily="34" charset="0"/>
                </a:rPr>
                <a:t>)</a:t>
              </a:r>
              <a:endParaRPr lang="en-US" sz="1400" b="1" dirty="0">
                <a:solidFill>
                  <a:srgbClr val="00B050"/>
                </a:solidFill>
                <a:latin typeface="Corbel" pitchFamily="34" charset="0"/>
              </a:endParaRPr>
            </a:p>
          </p:txBody>
        </p:sp>
        <p:sp>
          <p:nvSpPr>
            <p:cNvPr id="20" name="Textfeld 19"/>
            <p:cNvSpPr txBox="1"/>
            <p:nvPr/>
          </p:nvSpPr>
          <p:spPr>
            <a:xfrm rot="1592224">
              <a:off x="1708509" y="2570073"/>
              <a:ext cx="9492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00B050"/>
                  </a:solidFill>
                  <a:latin typeface="Corbel" pitchFamily="34" charset="0"/>
                </a:rPr>
                <a:t>l</a:t>
              </a:r>
              <a:r>
                <a:rPr lang="en-US" sz="1400" b="1" dirty="0" smtClean="0">
                  <a:solidFill>
                    <a:srgbClr val="00B050"/>
                  </a:solidFill>
                  <a:latin typeface="Corbel" pitchFamily="34" charset="0"/>
                </a:rPr>
                <a:t>og</a:t>
              </a:r>
              <a:r>
                <a:rPr lang="en-US" sz="1400" b="1" baseline="-25000" dirty="0" smtClean="0">
                  <a:solidFill>
                    <a:srgbClr val="00B050"/>
                  </a:solidFill>
                  <a:latin typeface="Corbel" pitchFamily="34" charset="0"/>
                </a:rPr>
                <a:t>10</a:t>
              </a:r>
              <a:r>
                <a:rPr lang="en-US" sz="1400" b="1" dirty="0" smtClean="0">
                  <a:solidFill>
                    <a:srgbClr val="00B050"/>
                  </a:solidFill>
                  <a:latin typeface="Corbel" pitchFamily="34" charset="0"/>
                </a:rPr>
                <a:t> </a:t>
              </a:r>
              <a:r>
                <a:rPr lang="en-US" sz="1400" b="1" dirty="0" err="1" smtClean="0">
                  <a:solidFill>
                    <a:srgbClr val="00B050"/>
                  </a:solidFill>
                  <a:latin typeface="Corbel" pitchFamily="34" charset="0"/>
                </a:rPr>
                <a:t>log</a:t>
              </a:r>
              <a:r>
                <a:rPr lang="en-US" sz="1400" b="1" baseline="-25000" dirty="0" err="1" smtClean="0">
                  <a:solidFill>
                    <a:srgbClr val="00B050"/>
                  </a:solidFill>
                  <a:latin typeface="Corbel" pitchFamily="34" charset="0"/>
                </a:rPr>
                <a:t>10</a:t>
              </a:r>
              <a:endParaRPr lang="en-US" sz="1400" b="1" dirty="0">
                <a:solidFill>
                  <a:srgbClr val="00B050"/>
                </a:solidFill>
                <a:latin typeface="Corbel" pitchFamily="34" charset="0"/>
              </a:endParaRPr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2483768" y="2464194"/>
              <a:ext cx="157363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Corbel" pitchFamily="34" charset="0"/>
                </a:rPr>
                <a:t>“skewed world”</a:t>
              </a:r>
              <a:endParaRPr lang="en-US" sz="1600" b="1" dirty="0">
                <a:latin typeface="Corbel" pitchFamily="34" charset="0"/>
              </a:endParaRPr>
            </a:p>
          </p:txBody>
        </p:sp>
      </p:grpSp>
      <p:grpSp>
        <p:nvGrpSpPr>
          <p:cNvPr id="10" name="Gruppieren 9"/>
          <p:cNvGrpSpPr/>
          <p:nvPr/>
        </p:nvGrpSpPr>
        <p:grpSpPr>
          <a:xfrm>
            <a:off x="4478596" y="3901576"/>
            <a:ext cx="4188431" cy="2318233"/>
            <a:chOff x="4478596" y="3901576"/>
            <a:chExt cx="4188431" cy="2318233"/>
          </a:xfrm>
        </p:grpSpPr>
        <p:grpSp>
          <p:nvGrpSpPr>
            <p:cNvPr id="8" name="Gruppieren 7"/>
            <p:cNvGrpSpPr/>
            <p:nvPr/>
          </p:nvGrpSpPr>
          <p:grpSpPr>
            <a:xfrm>
              <a:off x="6587671" y="4221088"/>
              <a:ext cx="2079356" cy="1998721"/>
              <a:chOff x="6587671" y="4221088"/>
              <a:chExt cx="2079356" cy="1998721"/>
            </a:xfrm>
          </p:grpSpPr>
          <p:pic>
            <p:nvPicPr>
              <p:cNvPr id="3074" name="Picture 2" descr="http://www.capper-online.de/Travel/UK2/assets/images/09_Mill_New_Lanark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76254" y="4221088"/>
                <a:ext cx="1729921" cy="11521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7" name="Gruppieren 26"/>
              <p:cNvGrpSpPr/>
              <p:nvPr/>
            </p:nvGrpSpPr>
            <p:grpSpPr>
              <a:xfrm>
                <a:off x="7005416" y="5442508"/>
                <a:ext cx="1661611" cy="720080"/>
                <a:chOff x="6907696" y="5445224"/>
                <a:chExt cx="1661611" cy="720080"/>
              </a:xfrm>
            </p:grpSpPr>
            <p:cxnSp>
              <p:nvCxnSpPr>
                <p:cNvPr id="9" name="Gerade Verbindung mit Pfeil 8"/>
                <p:cNvCxnSpPr/>
                <p:nvPr/>
              </p:nvCxnSpPr>
              <p:spPr>
                <a:xfrm>
                  <a:off x="6913122" y="6165304"/>
                  <a:ext cx="1656185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Gerade Verbindung mit Pfeil 16"/>
                <p:cNvCxnSpPr/>
                <p:nvPr/>
              </p:nvCxnSpPr>
              <p:spPr>
                <a:xfrm flipV="1">
                  <a:off x="6911499" y="5445224"/>
                  <a:ext cx="0" cy="72008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" name="Freihandform 24"/>
                <p:cNvSpPr/>
                <p:nvPr/>
              </p:nvSpPr>
              <p:spPr>
                <a:xfrm>
                  <a:off x="6907696" y="5625548"/>
                  <a:ext cx="1520327" cy="398521"/>
                </a:xfrm>
                <a:custGeom>
                  <a:avLst/>
                  <a:gdLst>
                    <a:gd name="connsiteX0" fmla="*/ 0 w 1520327"/>
                    <a:gd name="connsiteY0" fmla="*/ 0 h 398521"/>
                    <a:gd name="connsiteX1" fmla="*/ 178904 w 1520327"/>
                    <a:gd name="connsiteY1" fmla="*/ 19878 h 398521"/>
                    <a:gd name="connsiteX2" fmla="*/ 278295 w 1520327"/>
                    <a:gd name="connsiteY2" fmla="*/ 59635 h 398521"/>
                    <a:gd name="connsiteX3" fmla="*/ 457200 w 1520327"/>
                    <a:gd name="connsiteY3" fmla="*/ 218661 h 398521"/>
                    <a:gd name="connsiteX4" fmla="*/ 546652 w 1520327"/>
                    <a:gd name="connsiteY4" fmla="*/ 278295 h 398521"/>
                    <a:gd name="connsiteX5" fmla="*/ 685800 w 1520327"/>
                    <a:gd name="connsiteY5" fmla="*/ 318052 h 398521"/>
                    <a:gd name="connsiteX6" fmla="*/ 914400 w 1520327"/>
                    <a:gd name="connsiteY6" fmla="*/ 347869 h 398521"/>
                    <a:gd name="connsiteX7" fmla="*/ 1182756 w 1520327"/>
                    <a:gd name="connsiteY7" fmla="*/ 367748 h 398521"/>
                    <a:gd name="connsiteX8" fmla="*/ 1381539 w 1520327"/>
                    <a:gd name="connsiteY8" fmla="*/ 387626 h 398521"/>
                    <a:gd name="connsiteX9" fmla="*/ 1510747 w 1520327"/>
                    <a:gd name="connsiteY9" fmla="*/ 397565 h 398521"/>
                    <a:gd name="connsiteX10" fmla="*/ 1500808 w 1520327"/>
                    <a:gd name="connsiteY10" fmla="*/ 397565 h 398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20327" h="398521">
                      <a:moveTo>
                        <a:pt x="0" y="0"/>
                      </a:moveTo>
                      <a:cubicBezTo>
                        <a:pt x="66261" y="4969"/>
                        <a:pt x="132522" y="9939"/>
                        <a:pt x="178904" y="19878"/>
                      </a:cubicBezTo>
                      <a:cubicBezTo>
                        <a:pt x="225286" y="29817"/>
                        <a:pt x="231912" y="26504"/>
                        <a:pt x="278295" y="59635"/>
                      </a:cubicBezTo>
                      <a:cubicBezTo>
                        <a:pt x="324678" y="92766"/>
                        <a:pt x="412474" y="182218"/>
                        <a:pt x="457200" y="218661"/>
                      </a:cubicBezTo>
                      <a:cubicBezTo>
                        <a:pt x="501926" y="255104"/>
                        <a:pt x="508552" y="261730"/>
                        <a:pt x="546652" y="278295"/>
                      </a:cubicBezTo>
                      <a:cubicBezTo>
                        <a:pt x="584752" y="294860"/>
                        <a:pt x="624509" y="306456"/>
                        <a:pt x="685800" y="318052"/>
                      </a:cubicBezTo>
                      <a:cubicBezTo>
                        <a:pt x="747091" y="329648"/>
                        <a:pt x="831574" y="339586"/>
                        <a:pt x="914400" y="347869"/>
                      </a:cubicBezTo>
                      <a:cubicBezTo>
                        <a:pt x="997226" y="356152"/>
                        <a:pt x="1104900" y="361122"/>
                        <a:pt x="1182756" y="367748"/>
                      </a:cubicBezTo>
                      <a:cubicBezTo>
                        <a:pt x="1260613" y="374374"/>
                        <a:pt x="1326874" y="382657"/>
                        <a:pt x="1381539" y="387626"/>
                      </a:cubicBezTo>
                      <a:cubicBezTo>
                        <a:pt x="1436204" y="392595"/>
                        <a:pt x="1490869" y="395909"/>
                        <a:pt x="1510747" y="397565"/>
                      </a:cubicBezTo>
                      <a:cubicBezTo>
                        <a:pt x="1530625" y="399221"/>
                        <a:pt x="1515716" y="398393"/>
                        <a:pt x="1500808" y="397565"/>
                      </a:cubicBezTo>
                    </a:path>
                  </a:pathLst>
                </a:custGeom>
                <a:noFill/>
                <a:ln w="3810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Freihandform 25"/>
                <p:cNvSpPr/>
                <p:nvPr/>
              </p:nvSpPr>
              <p:spPr>
                <a:xfrm>
                  <a:off x="6917635" y="5645425"/>
                  <a:ext cx="377687" cy="512049"/>
                </a:xfrm>
                <a:custGeom>
                  <a:avLst/>
                  <a:gdLst>
                    <a:gd name="connsiteX0" fmla="*/ 19878 w 377687"/>
                    <a:gd name="connsiteY0" fmla="*/ 506896 h 512049"/>
                    <a:gd name="connsiteX1" fmla="*/ 367748 w 377687"/>
                    <a:gd name="connsiteY1" fmla="*/ 506896 h 512049"/>
                    <a:gd name="connsiteX2" fmla="*/ 327991 w 377687"/>
                    <a:gd name="connsiteY2" fmla="*/ 506896 h 512049"/>
                    <a:gd name="connsiteX3" fmla="*/ 367748 w 377687"/>
                    <a:gd name="connsiteY3" fmla="*/ 506896 h 512049"/>
                    <a:gd name="connsiteX4" fmla="*/ 377687 w 377687"/>
                    <a:gd name="connsiteY4" fmla="*/ 437322 h 512049"/>
                    <a:gd name="connsiteX5" fmla="*/ 367748 w 377687"/>
                    <a:gd name="connsiteY5" fmla="*/ 139148 h 512049"/>
                    <a:gd name="connsiteX6" fmla="*/ 318052 w 377687"/>
                    <a:gd name="connsiteY6" fmla="*/ 89452 h 512049"/>
                    <a:gd name="connsiteX7" fmla="*/ 268356 w 377687"/>
                    <a:gd name="connsiteY7" fmla="*/ 49696 h 512049"/>
                    <a:gd name="connsiteX8" fmla="*/ 208722 w 377687"/>
                    <a:gd name="connsiteY8" fmla="*/ 19878 h 512049"/>
                    <a:gd name="connsiteX9" fmla="*/ 109330 w 377687"/>
                    <a:gd name="connsiteY9" fmla="*/ 9939 h 512049"/>
                    <a:gd name="connsiteX10" fmla="*/ 29817 w 377687"/>
                    <a:gd name="connsiteY10" fmla="*/ 0 h 512049"/>
                    <a:gd name="connsiteX11" fmla="*/ 9939 w 377687"/>
                    <a:gd name="connsiteY11" fmla="*/ 9939 h 512049"/>
                    <a:gd name="connsiteX12" fmla="*/ 0 w 377687"/>
                    <a:gd name="connsiteY12" fmla="*/ 49696 h 512049"/>
                    <a:gd name="connsiteX13" fmla="*/ 19878 w 377687"/>
                    <a:gd name="connsiteY13" fmla="*/ 506896 h 5120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77687" h="512049">
                      <a:moveTo>
                        <a:pt x="19878" y="506896"/>
                      </a:moveTo>
                      <a:lnTo>
                        <a:pt x="367748" y="506896"/>
                      </a:lnTo>
                      <a:lnTo>
                        <a:pt x="327991" y="506896"/>
                      </a:lnTo>
                      <a:cubicBezTo>
                        <a:pt x="327991" y="506896"/>
                        <a:pt x="359465" y="518492"/>
                        <a:pt x="367748" y="506896"/>
                      </a:cubicBezTo>
                      <a:cubicBezTo>
                        <a:pt x="376031" y="495300"/>
                        <a:pt x="377687" y="498613"/>
                        <a:pt x="377687" y="437322"/>
                      </a:cubicBezTo>
                      <a:cubicBezTo>
                        <a:pt x="377687" y="376031"/>
                        <a:pt x="377687" y="197126"/>
                        <a:pt x="367748" y="139148"/>
                      </a:cubicBezTo>
                      <a:cubicBezTo>
                        <a:pt x="357809" y="81170"/>
                        <a:pt x="334617" y="104361"/>
                        <a:pt x="318052" y="89452"/>
                      </a:cubicBezTo>
                      <a:cubicBezTo>
                        <a:pt x="301487" y="74543"/>
                        <a:pt x="286578" y="61292"/>
                        <a:pt x="268356" y="49696"/>
                      </a:cubicBezTo>
                      <a:cubicBezTo>
                        <a:pt x="250134" y="38100"/>
                        <a:pt x="235226" y="26504"/>
                        <a:pt x="208722" y="19878"/>
                      </a:cubicBezTo>
                      <a:cubicBezTo>
                        <a:pt x="182218" y="13252"/>
                        <a:pt x="139147" y="13252"/>
                        <a:pt x="109330" y="9939"/>
                      </a:cubicBezTo>
                      <a:cubicBezTo>
                        <a:pt x="79513" y="6626"/>
                        <a:pt x="46382" y="0"/>
                        <a:pt x="29817" y="0"/>
                      </a:cubicBezTo>
                      <a:cubicBezTo>
                        <a:pt x="13252" y="0"/>
                        <a:pt x="14908" y="1657"/>
                        <a:pt x="9939" y="9939"/>
                      </a:cubicBezTo>
                      <a:cubicBezTo>
                        <a:pt x="4970" y="18221"/>
                        <a:pt x="0" y="-34787"/>
                        <a:pt x="0" y="49696"/>
                      </a:cubicBezTo>
                      <a:cubicBezTo>
                        <a:pt x="0" y="134179"/>
                        <a:pt x="4969" y="325507"/>
                        <a:pt x="19878" y="506896"/>
                      </a:cubicBezTo>
                      <a:close/>
                    </a:path>
                  </a:pathLst>
                </a:cu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8" name="Textfeld 27"/>
              <p:cNvSpPr txBox="1"/>
              <p:nvPr/>
            </p:nvSpPr>
            <p:spPr>
              <a:xfrm rot="16200000">
                <a:off x="6422530" y="5645645"/>
                <a:ext cx="739305" cy="4090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1200"/>
                  </a:lnSpc>
                </a:pPr>
                <a:r>
                  <a:rPr lang="en-US" sz="1400" b="1" dirty="0" smtClean="0">
                    <a:latin typeface="Corbel" pitchFamily="34" charset="0"/>
                  </a:rPr>
                  <a:t>Fiber</a:t>
                </a:r>
              </a:p>
              <a:p>
                <a:pPr>
                  <a:lnSpc>
                    <a:spcPts val="1200"/>
                  </a:lnSpc>
                </a:pPr>
                <a:r>
                  <a:rPr lang="en-US" sz="1400" b="1" dirty="0">
                    <a:latin typeface="Corbel" pitchFamily="34" charset="0"/>
                  </a:rPr>
                  <a:t>L</a:t>
                </a:r>
                <a:r>
                  <a:rPr lang="en-US" sz="1400" b="1" dirty="0" smtClean="0">
                    <a:latin typeface="Corbel" pitchFamily="34" charset="0"/>
                  </a:rPr>
                  <a:t>ength</a:t>
                </a:r>
                <a:endParaRPr lang="en-US" sz="1400" b="1" dirty="0">
                  <a:latin typeface="Corbel" pitchFamily="34" charset="0"/>
                </a:endParaRPr>
              </a:p>
            </p:txBody>
          </p:sp>
        </p:grpSp>
        <p:sp>
          <p:nvSpPr>
            <p:cNvPr id="29" name="Inhaltsplatzhalter 6"/>
            <p:cNvSpPr txBox="1">
              <a:spLocks/>
            </p:cNvSpPr>
            <p:nvPr/>
          </p:nvSpPr>
          <p:spPr>
            <a:xfrm>
              <a:off x="4478596" y="3901576"/>
              <a:ext cx="4176464" cy="199715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/>
              <a:r>
                <a:rPr lang="en-US" sz="1400" i="1" dirty="0" smtClean="0"/>
                <a:t>Example: Selecting cotton bales:  </a:t>
              </a:r>
            </a:p>
            <a:p>
              <a:pPr lvl="1"/>
              <a:endParaRPr lang="en-US" sz="1400" dirty="0" smtClean="0"/>
            </a:p>
            <a:p>
              <a:pPr lvl="1"/>
              <a:r>
                <a:rPr lang="en-US" sz="1400" dirty="0" smtClean="0"/>
                <a:t>Characteristic:</a:t>
              </a:r>
            </a:p>
            <a:p>
              <a:pPr marL="742950" lvl="1" indent="-285750">
                <a:buFont typeface="Arial" pitchFamily="34" charset="0"/>
                <a:buChar char="•"/>
              </a:pPr>
              <a:r>
                <a:rPr lang="en-US" sz="1400" dirty="0" smtClean="0"/>
                <a:t>Long, thin fibers</a:t>
              </a:r>
            </a:p>
            <a:p>
              <a:pPr lvl="1"/>
              <a:r>
                <a:rPr lang="en-US" sz="1400" dirty="0" smtClean="0"/>
                <a:t>Cues:</a:t>
              </a:r>
            </a:p>
            <a:p>
              <a:pPr marL="685800" lvl="1" indent="-228600">
                <a:buFont typeface="+mj-lt"/>
                <a:buAutoNum type="arabicPeriod"/>
              </a:pPr>
              <a:r>
                <a:rPr lang="en-US" sz="1200" dirty="0" smtClean="0"/>
                <a:t>Hand harvested</a:t>
              </a:r>
            </a:p>
            <a:p>
              <a:pPr marL="685800" lvl="1" indent="-228600">
                <a:buFont typeface="+mj-lt"/>
                <a:buAutoNum type="arabicPeriod"/>
              </a:pPr>
              <a:r>
                <a:rPr lang="en-US" sz="1200" dirty="0" smtClean="0"/>
                <a:t>Cotton species XX</a:t>
              </a:r>
            </a:p>
            <a:p>
              <a:pPr lvl="1"/>
              <a:r>
                <a:rPr lang="en-US" sz="1200" dirty="0" smtClean="0"/>
                <a:t>	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293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Construction of a “Fast and Frugal Tree”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40805" y="4349790"/>
            <a:ext cx="3826768" cy="1872208"/>
          </a:xfrm>
        </p:spPr>
        <p:txBody>
          <a:bodyPr>
            <a:normAutofit lnSpcReduction="10000"/>
          </a:bodyPr>
          <a:lstStyle/>
          <a:p>
            <a:r>
              <a:rPr lang="en-US" sz="1600" dirty="0" smtClean="0"/>
              <a:t>Natural Frequency Tree (NFT):</a:t>
            </a:r>
          </a:p>
          <a:p>
            <a:r>
              <a:rPr lang="en-US" sz="1600" dirty="0" smtClean="0"/>
              <a:t>100 suspected liars in court, cues: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 smtClean="0"/>
              <a:t>Suspect is nervous (red nose)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 smtClean="0"/>
              <a:t>Lie detector outcome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 smtClean="0"/>
              <a:t>Suspect lied before (on file)</a:t>
            </a:r>
          </a:p>
          <a:p>
            <a:r>
              <a:rPr lang="en-US" sz="1600" i="1" dirty="0" smtClean="0"/>
              <a:t>However, the bottom line truth is not known (how many really did lie)</a:t>
            </a:r>
          </a:p>
          <a:p>
            <a:pPr marL="800100" lvl="1" indent="-342900">
              <a:buFont typeface="+mj-lt"/>
              <a:buAutoNum type="arabicPeriod"/>
            </a:pPr>
            <a:endParaRPr lang="en-US" sz="1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C8F1-53F0-4A5A-8FCD-C8E2CF730D0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smtClean="0"/>
              <a:t>XAMConsult GmbH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Decision Making, 29.11.2012</a:t>
            </a:r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idx="14"/>
          </p:nvPr>
        </p:nvSpPr>
        <p:spPr>
          <a:xfrm>
            <a:off x="4932040" y="1203408"/>
            <a:ext cx="3682752" cy="2356931"/>
          </a:xfrm>
        </p:spPr>
        <p:txBody>
          <a:bodyPr>
            <a:normAutofit/>
          </a:bodyPr>
          <a:lstStyle/>
          <a:p>
            <a:r>
              <a:rPr lang="en-US" sz="1600" dirty="0" smtClean="0"/>
              <a:t>Observations from the NFT: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dirty="0" smtClean="0"/>
              <a:t>Cue 3 only adds little evidence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dirty="0" smtClean="0"/>
              <a:t>Cues 2 &amp; 3 of the right wing bears only little new information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dirty="0" smtClean="0"/>
              <a:t>Cue 2 counts a considerable number of non-liars in the left wing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dirty="0" smtClean="0"/>
              <a:t>i.e. a fast and frugal version of the NFT could make sense:</a:t>
            </a:r>
            <a:endParaRPr lang="en-US" sz="1400" dirty="0"/>
          </a:p>
        </p:txBody>
      </p:sp>
      <p:grpSp>
        <p:nvGrpSpPr>
          <p:cNvPr id="27" name="Gruppieren 26"/>
          <p:cNvGrpSpPr/>
          <p:nvPr/>
        </p:nvGrpSpPr>
        <p:grpSpPr>
          <a:xfrm>
            <a:off x="404924" y="1196752"/>
            <a:ext cx="4032448" cy="2363587"/>
            <a:chOff x="395536" y="1425453"/>
            <a:chExt cx="4032448" cy="2363587"/>
          </a:xfrm>
        </p:grpSpPr>
        <p:sp>
          <p:nvSpPr>
            <p:cNvPr id="9" name="Abgerundetes Rechteck 8"/>
            <p:cNvSpPr/>
            <p:nvPr/>
          </p:nvSpPr>
          <p:spPr>
            <a:xfrm>
              <a:off x="2022568" y="1425453"/>
              <a:ext cx="759603" cy="36004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Corbel" pitchFamily="34" charset="0"/>
                </a:rPr>
                <a:t>100</a:t>
              </a:r>
              <a:endParaRPr lang="en-US" b="1" dirty="0">
                <a:solidFill>
                  <a:schemeClr val="tx1"/>
                </a:solidFill>
                <a:latin typeface="Corbel" pitchFamily="34" charset="0"/>
              </a:endParaRPr>
            </a:p>
          </p:txBody>
        </p:sp>
        <p:grpSp>
          <p:nvGrpSpPr>
            <p:cNvPr id="24" name="Gruppieren 23"/>
            <p:cNvGrpSpPr/>
            <p:nvPr/>
          </p:nvGrpSpPr>
          <p:grpSpPr>
            <a:xfrm>
              <a:off x="395536" y="3429000"/>
              <a:ext cx="4032448" cy="360040"/>
              <a:chOff x="395536" y="3429000"/>
              <a:chExt cx="4032448" cy="360040"/>
            </a:xfrm>
          </p:grpSpPr>
          <p:sp>
            <p:nvSpPr>
              <p:cNvPr id="10" name="Abgerundetes Rechteck 9"/>
              <p:cNvSpPr/>
              <p:nvPr/>
            </p:nvSpPr>
            <p:spPr>
              <a:xfrm>
                <a:off x="395536" y="3429000"/>
                <a:ext cx="457200" cy="360040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  <a:latin typeface="Corbel" pitchFamily="34" charset="0"/>
                  </a:rPr>
                  <a:t>1</a:t>
                </a:r>
                <a:endParaRPr lang="en-US" b="1" dirty="0">
                  <a:solidFill>
                    <a:schemeClr val="tx1"/>
                  </a:solidFill>
                  <a:latin typeface="Corbel" pitchFamily="34" charset="0"/>
                </a:endParaRPr>
              </a:p>
            </p:txBody>
          </p:sp>
          <p:sp>
            <p:nvSpPr>
              <p:cNvPr id="11" name="Abgerundetes Rechteck 10"/>
              <p:cNvSpPr/>
              <p:nvPr/>
            </p:nvSpPr>
            <p:spPr>
              <a:xfrm>
                <a:off x="901939" y="3429000"/>
                <a:ext cx="457200" cy="360040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  <a:latin typeface="Corbel" pitchFamily="34" charset="0"/>
                  </a:rPr>
                  <a:t>70</a:t>
                </a:r>
                <a:endParaRPr lang="en-US" b="1" dirty="0">
                  <a:solidFill>
                    <a:schemeClr val="tx1"/>
                  </a:solidFill>
                  <a:latin typeface="Corbel" pitchFamily="34" charset="0"/>
                </a:endParaRPr>
              </a:p>
            </p:txBody>
          </p:sp>
          <p:sp>
            <p:nvSpPr>
              <p:cNvPr id="12" name="Abgerundetes Rechteck 11"/>
              <p:cNvSpPr/>
              <p:nvPr/>
            </p:nvSpPr>
            <p:spPr>
              <a:xfrm>
                <a:off x="1408342" y="3429000"/>
                <a:ext cx="457200" cy="360040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  <a:latin typeface="Corbel" pitchFamily="34" charset="0"/>
                  </a:rPr>
                  <a:t>1</a:t>
                </a:r>
                <a:endParaRPr lang="en-US" b="1" dirty="0">
                  <a:solidFill>
                    <a:schemeClr val="tx1"/>
                  </a:solidFill>
                  <a:latin typeface="Corbel" pitchFamily="34" charset="0"/>
                </a:endParaRPr>
              </a:p>
            </p:txBody>
          </p:sp>
          <p:sp>
            <p:nvSpPr>
              <p:cNvPr id="13" name="Abgerundetes Rechteck 12"/>
              <p:cNvSpPr/>
              <p:nvPr/>
            </p:nvSpPr>
            <p:spPr>
              <a:xfrm>
                <a:off x="1914745" y="3429000"/>
                <a:ext cx="457200" cy="360040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  <a:latin typeface="Corbel" pitchFamily="34" charset="0"/>
                  </a:rPr>
                  <a:t>8</a:t>
                </a:r>
                <a:endParaRPr lang="en-US" b="1" dirty="0">
                  <a:solidFill>
                    <a:schemeClr val="tx1"/>
                  </a:solidFill>
                  <a:latin typeface="Corbel" pitchFamily="34" charset="0"/>
                </a:endParaRPr>
              </a:p>
            </p:txBody>
          </p:sp>
          <p:sp>
            <p:nvSpPr>
              <p:cNvPr id="14" name="Abgerundetes Rechteck 13"/>
              <p:cNvSpPr/>
              <p:nvPr/>
            </p:nvSpPr>
            <p:spPr>
              <a:xfrm>
                <a:off x="2421148" y="3429000"/>
                <a:ext cx="457200" cy="360040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  <a:latin typeface="Corbel" pitchFamily="34" charset="0"/>
                  </a:rPr>
                  <a:t>0</a:t>
                </a:r>
                <a:endParaRPr lang="en-US" b="1" dirty="0">
                  <a:solidFill>
                    <a:schemeClr val="tx1"/>
                  </a:solidFill>
                  <a:latin typeface="Corbel" pitchFamily="34" charset="0"/>
                </a:endParaRPr>
              </a:p>
            </p:txBody>
          </p:sp>
          <p:sp>
            <p:nvSpPr>
              <p:cNvPr id="15" name="Abgerundetes Rechteck 14"/>
              <p:cNvSpPr/>
              <p:nvPr/>
            </p:nvSpPr>
            <p:spPr>
              <a:xfrm>
                <a:off x="2927551" y="3429000"/>
                <a:ext cx="457200" cy="360040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  <a:latin typeface="Corbel" pitchFamily="34" charset="0"/>
                  </a:rPr>
                  <a:t>3</a:t>
                </a:r>
                <a:endParaRPr lang="en-US" b="1" dirty="0">
                  <a:solidFill>
                    <a:schemeClr val="tx1"/>
                  </a:solidFill>
                  <a:latin typeface="Corbel" pitchFamily="34" charset="0"/>
                </a:endParaRPr>
              </a:p>
            </p:txBody>
          </p:sp>
          <p:sp>
            <p:nvSpPr>
              <p:cNvPr id="16" name="Abgerundetes Rechteck 15"/>
              <p:cNvSpPr/>
              <p:nvPr/>
            </p:nvSpPr>
            <p:spPr>
              <a:xfrm>
                <a:off x="3433954" y="3429000"/>
                <a:ext cx="457200" cy="360040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  <a:latin typeface="Corbel" pitchFamily="34" charset="0"/>
                  </a:rPr>
                  <a:t>1</a:t>
                </a:r>
                <a:endParaRPr lang="en-US" b="1" dirty="0">
                  <a:solidFill>
                    <a:schemeClr val="tx1"/>
                  </a:solidFill>
                  <a:latin typeface="Corbel" pitchFamily="34" charset="0"/>
                </a:endParaRPr>
              </a:p>
            </p:txBody>
          </p:sp>
          <p:sp>
            <p:nvSpPr>
              <p:cNvPr id="17" name="Abgerundetes Rechteck 16"/>
              <p:cNvSpPr/>
              <p:nvPr/>
            </p:nvSpPr>
            <p:spPr>
              <a:xfrm>
                <a:off x="3940356" y="3429000"/>
                <a:ext cx="487628" cy="360040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  <a:latin typeface="Corbel" pitchFamily="34" charset="0"/>
                  </a:rPr>
                  <a:t>18</a:t>
                </a:r>
                <a:endParaRPr lang="en-US" b="1" dirty="0">
                  <a:solidFill>
                    <a:schemeClr val="tx1"/>
                  </a:solidFill>
                  <a:latin typeface="Corbel" pitchFamily="34" charset="0"/>
                </a:endParaRPr>
              </a:p>
            </p:txBody>
          </p:sp>
        </p:grpSp>
        <p:grpSp>
          <p:nvGrpSpPr>
            <p:cNvPr id="25" name="Gruppieren 24"/>
            <p:cNvGrpSpPr/>
            <p:nvPr/>
          </p:nvGrpSpPr>
          <p:grpSpPr>
            <a:xfrm>
              <a:off x="673339" y="2751821"/>
              <a:ext cx="3446415" cy="374035"/>
              <a:chOff x="673339" y="2708920"/>
              <a:chExt cx="3446415" cy="374035"/>
            </a:xfrm>
          </p:grpSpPr>
          <p:sp>
            <p:nvSpPr>
              <p:cNvPr id="18" name="Abgerundetes Rechteck 17"/>
              <p:cNvSpPr/>
              <p:nvPr/>
            </p:nvSpPr>
            <p:spPr>
              <a:xfrm>
                <a:off x="673339" y="2708920"/>
                <a:ext cx="457200" cy="360040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  <a:latin typeface="Corbel" pitchFamily="34" charset="0"/>
                  </a:rPr>
                  <a:t>71</a:t>
                </a:r>
                <a:endParaRPr lang="en-US" b="1" dirty="0">
                  <a:solidFill>
                    <a:schemeClr val="tx1"/>
                  </a:solidFill>
                  <a:latin typeface="Corbel" pitchFamily="34" charset="0"/>
                </a:endParaRPr>
              </a:p>
            </p:txBody>
          </p:sp>
          <p:sp>
            <p:nvSpPr>
              <p:cNvPr id="20" name="Abgerundetes Rechteck 19"/>
              <p:cNvSpPr/>
              <p:nvPr/>
            </p:nvSpPr>
            <p:spPr>
              <a:xfrm>
                <a:off x="3662554" y="2708920"/>
                <a:ext cx="457200" cy="360040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  <a:latin typeface="Corbel" pitchFamily="34" charset="0"/>
                  </a:rPr>
                  <a:t>19</a:t>
                </a:r>
                <a:endParaRPr lang="en-US" b="1" dirty="0">
                  <a:solidFill>
                    <a:schemeClr val="tx1"/>
                  </a:solidFill>
                  <a:latin typeface="Corbel" pitchFamily="34" charset="0"/>
                </a:endParaRPr>
              </a:p>
            </p:txBody>
          </p:sp>
          <p:sp>
            <p:nvSpPr>
              <p:cNvPr id="21" name="Abgerundetes Rechteck 20"/>
              <p:cNvSpPr/>
              <p:nvPr/>
            </p:nvSpPr>
            <p:spPr>
              <a:xfrm>
                <a:off x="2685997" y="2708920"/>
                <a:ext cx="457200" cy="360040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  <a:latin typeface="Corbel" pitchFamily="34" charset="0"/>
                  </a:rPr>
                  <a:t>3</a:t>
                </a:r>
                <a:endParaRPr lang="en-US" b="1" dirty="0">
                  <a:solidFill>
                    <a:schemeClr val="tx1"/>
                  </a:solidFill>
                  <a:latin typeface="Corbel" pitchFamily="34" charset="0"/>
                </a:endParaRPr>
              </a:p>
            </p:txBody>
          </p:sp>
          <p:sp>
            <p:nvSpPr>
              <p:cNvPr id="22" name="Abgerundetes Rechteck 21"/>
              <p:cNvSpPr/>
              <p:nvPr/>
            </p:nvSpPr>
            <p:spPr>
              <a:xfrm>
                <a:off x="1673191" y="2722915"/>
                <a:ext cx="457200" cy="360040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  <a:latin typeface="Corbel" pitchFamily="34" charset="0"/>
                  </a:rPr>
                  <a:t>9</a:t>
                </a:r>
                <a:endParaRPr lang="en-US" b="1" dirty="0">
                  <a:solidFill>
                    <a:schemeClr val="tx1"/>
                  </a:solidFill>
                  <a:latin typeface="Corbel" pitchFamily="34" charset="0"/>
                </a:endParaRPr>
              </a:p>
            </p:txBody>
          </p:sp>
        </p:grpSp>
        <p:grpSp>
          <p:nvGrpSpPr>
            <p:cNvPr id="26" name="Gruppieren 25"/>
            <p:cNvGrpSpPr/>
            <p:nvPr/>
          </p:nvGrpSpPr>
          <p:grpSpPr>
            <a:xfrm>
              <a:off x="1157023" y="2088637"/>
              <a:ext cx="2479046" cy="360040"/>
              <a:chOff x="1134305" y="2060848"/>
              <a:chExt cx="2479046" cy="360040"/>
            </a:xfrm>
          </p:grpSpPr>
          <p:sp>
            <p:nvSpPr>
              <p:cNvPr id="19" name="Abgerundetes Rechteck 18"/>
              <p:cNvSpPr/>
              <p:nvPr/>
            </p:nvSpPr>
            <p:spPr>
              <a:xfrm>
                <a:off x="1134305" y="2060848"/>
                <a:ext cx="457200" cy="360040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  <a:latin typeface="Corbel" pitchFamily="34" charset="0"/>
                  </a:rPr>
                  <a:t>78</a:t>
                </a:r>
                <a:endParaRPr lang="en-US" b="1" dirty="0">
                  <a:solidFill>
                    <a:schemeClr val="tx1"/>
                  </a:solidFill>
                  <a:latin typeface="Corbel" pitchFamily="34" charset="0"/>
                </a:endParaRPr>
              </a:p>
            </p:txBody>
          </p:sp>
          <p:sp>
            <p:nvSpPr>
              <p:cNvPr id="23" name="Abgerundetes Rechteck 22"/>
              <p:cNvSpPr/>
              <p:nvPr/>
            </p:nvSpPr>
            <p:spPr>
              <a:xfrm>
                <a:off x="3156151" y="2060848"/>
                <a:ext cx="457200" cy="360040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  <a:latin typeface="Corbel" pitchFamily="34" charset="0"/>
                  </a:rPr>
                  <a:t>22</a:t>
                </a:r>
                <a:endParaRPr lang="en-US" b="1" dirty="0">
                  <a:solidFill>
                    <a:schemeClr val="tx1"/>
                  </a:solidFill>
                  <a:latin typeface="Corbel" pitchFamily="34" charset="0"/>
                </a:endParaRPr>
              </a:p>
            </p:txBody>
          </p:sp>
        </p:grpSp>
      </p:grpSp>
      <p:cxnSp>
        <p:nvCxnSpPr>
          <p:cNvPr id="29" name="Gerade Verbindung 28"/>
          <p:cNvCxnSpPr>
            <a:stCxn id="9" idx="2"/>
            <a:endCxn id="19" idx="0"/>
          </p:cNvCxnSpPr>
          <p:nvPr/>
        </p:nvCxnSpPr>
        <p:spPr>
          <a:xfrm flipH="1">
            <a:off x="1395011" y="1556792"/>
            <a:ext cx="1016747" cy="30314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0"/>
          <p:cNvCxnSpPr>
            <a:stCxn id="9" idx="2"/>
            <a:endCxn id="23" idx="0"/>
          </p:cNvCxnSpPr>
          <p:nvPr/>
        </p:nvCxnSpPr>
        <p:spPr>
          <a:xfrm>
            <a:off x="2411758" y="1556792"/>
            <a:ext cx="1005099" cy="30314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/>
          <p:cNvCxnSpPr>
            <a:stCxn id="19" idx="2"/>
            <a:endCxn id="18" idx="0"/>
          </p:cNvCxnSpPr>
          <p:nvPr/>
        </p:nvCxnSpPr>
        <p:spPr>
          <a:xfrm flipH="1">
            <a:off x="911327" y="2219976"/>
            <a:ext cx="483684" cy="30314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34"/>
          <p:cNvCxnSpPr>
            <a:stCxn id="19" idx="2"/>
            <a:endCxn id="22" idx="0"/>
          </p:cNvCxnSpPr>
          <p:nvPr/>
        </p:nvCxnSpPr>
        <p:spPr>
          <a:xfrm>
            <a:off x="1395011" y="2219976"/>
            <a:ext cx="516168" cy="31713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36"/>
          <p:cNvCxnSpPr>
            <a:stCxn id="23" idx="2"/>
            <a:endCxn id="21" idx="0"/>
          </p:cNvCxnSpPr>
          <p:nvPr/>
        </p:nvCxnSpPr>
        <p:spPr>
          <a:xfrm flipH="1">
            <a:off x="2923985" y="2219976"/>
            <a:ext cx="492872" cy="30314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38"/>
          <p:cNvCxnSpPr>
            <a:stCxn id="23" idx="2"/>
            <a:endCxn id="20" idx="0"/>
          </p:cNvCxnSpPr>
          <p:nvPr/>
        </p:nvCxnSpPr>
        <p:spPr>
          <a:xfrm>
            <a:off x="3416857" y="2219976"/>
            <a:ext cx="483685" cy="30314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40"/>
          <p:cNvCxnSpPr>
            <a:stCxn id="18" idx="2"/>
            <a:endCxn id="10" idx="0"/>
          </p:cNvCxnSpPr>
          <p:nvPr/>
        </p:nvCxnSpPr>
        <p:spPr>
          <a:xfrm flipH="1">
            <a:off x="633524" y="2883160"/>
            <a:ext cx="277803" cy="31713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42"/>
          <p:cNvCxnSpPr>
            <a:stCxn id="18" idx="2"/>
            <a:endCxn id="11" idx="0"/>
          </p:cNvCxnSpPr>
          <p:nvPr/>
        </p:nvCxnSpPr>
        <p:spPr>
          <a:xfrm>
            <a:off x="911327" y="2883160"/>
            <a:ext cx="228600" cy="31713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44"/>
          <p:cNvCxnSpPr>
            <a:stCxn id="22" idx="2"/>
            <a:endCxn id="12" idx="0"/>
          </p:cNvCxnSpPr>
          <p:nvPr/>
        </p:nvCxnSpPr>
        <p:spPr>
          <a:xfrm flipH="1">
            <a:off x="1646330" y="2897155"/>
            <a:ext cx="264849" cy="30314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46"/>
          <p:cNvCxnSpPr>
            <a:stCxn id="22" idx="2"/>
            <a:endCxn id="13" idx="0"/>
          </p:cNvCxnSpPr>
          <p:nvPr/>
        </p:nvCxnSpPr>
        <p:spPr>
          <a:xfrm>
            <a:off x="1911179" y="2897155"/>
            <a:ext cx="241554" cy="30314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48"/>
          <p:cNvCxnSpPr>
            <a:stCxn id="21" idx="2"/>
            <a:endCxn id="14" idx="0"/>
          </p:cNvCxnSpPr>
          <p:nvPr/>
        </p:nvCxnSpPr>
        <p:spPr>
          <a:xfrm flipH="1">
            <a:off x="2659136" y="2883160"/>
            <a:ext cx="264849" cy="31713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50"/>
          <p:cNvCxnSpPr>
            <a:stCxn id="21" idx="2"/>
            <a:endCxn id="15" idx="0"/>
          </p:cNvCxnSpPr>
          <p:nvPr/>
        </p:nvCxnSpPr>
        <p:spPr>
          <a:xfrm>
            <a:off x="2923985" y="2883160"/>
            <a:ext cx="241554" cy="31713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52"/>
          <p:cNvCxnSpPr>
            <a:stCxn id="20" idx="2"/>
            <a:endCxn id="16" idx="0"/>
          </p:cNvCxnSpPr>
          <p:nvPr/>
        </p:nvCxnSpPr>
        <p:spPr>
          <a:xfrm flipH="1">
            <a:off x="3671942" y="2883160"/>
            <a:ext cx="228600" cy="31713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54"/>
          <p:cNvCxnSpPr>
            <a:stCxn id="20" idx="2"/>
            <a:endCxn id="17" idx="0"/>
          </p:cNvCxnSpPr>
          <p:nvPr/>
        </p:nvCxnSpPr>
        <p:spPr>
          <a:xfrm>
            <a:off x="3900542" y="2883160"/>
            <a:ext cx="293016" cy="31713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feld 67"/>
          <p:cNvSpPr txBox="1"/>
          <p:nvPr/>
        </p:nvSpPr>
        <p:spPr>
          <a:xfrm>
            <a:off x="2049318" y="1654156"/>
            <a:ext cx="72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latin typeface="Corbel" pitchFamily="34" charset="0"/>
              </a:rPr>
              <a:t>Cue 1</a:t>
            </a:r>
            <a:endParaRPr lang="en-US" b="1" i="1" dirty="0">
              <a:latin typeface="Corbel" pitchFamily="34" charset="0"/>
            </a:endParaRPr>
          </a:p>
        </p:txBody>
      </p:sp>
      <p:sp>
        <p:nvSpPr>
          <p:cNvPr id="69" name="Textfeld 68"/>
          <p:cNvSpPr txBox="1"/>
          <p:nvPr/>
        </p:nvSpPr>
        <p:spPr>
          <a:xfrm>
            <a:off x="2067295" y="2130220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latin typeface="Corbel" pitchFamily="34" charset="0"/>
              </a:rPr>
              <a:t>Cue 2</a:t>
            </a:r>
            <a:endParaRPr lang="en-US" b="1" i="1" dirty="0">
              <a:latin typeface="Corbel" pitchFamily="34" charset="0"/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2070501" y="2815460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latin typeface="Corbel" pitchFamily="34" charset="0"/>
              </a:rPr>
              <a:t>Cue 3</a:t>
            </a:r>
            <a:endParaRPr lang="en-US" b="1" i="1" dirty="0">
              <a:latin typeface="Corbel" pitchFamily="34" charset="0"/>
            </a:endParaRPr>
          </a:p>
        </p:txBody>
      </p:sp>
      <p:cxnSp>
        <p:nvCxnSpPr>
          <p:cNvPr id="72" name="Gerade Verbindung 71"/>
          <p:cNvCxnSpPr/>
          <p:nvPr/>
        </p:nvCxnSpPr>
        <p:spPr>
          <a:xfrm>
            <a:off x="395533" y="4077072"/>
            <a:ext cx="4032448" cy="0"/>
          </a:xfrm>
          <a:prstGeom prst="line">
            <a:avLst/>
          </a:prstGeom>
          <a:ln w="381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feld 72"/>
          <p:cNvSpPr txBox="1"/>
          <p:nvPr/>
        </p:nvSpPr>
        <p:spPr>
          <a:xfrm>
            <a:off x="1139927" y="3738518"/>
            <a:ext cx="2448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orbel" pitchFamily="34" charset="0"/>
              </a:rPr>
              <a:t>(Who really lied/not lied?)</a:t>
            </a:r>
            <a:endParaRPr lang="en-US" sz="1600" b="1" dirty="0">
              <a:latin typeface="Corbel" pitchFamily="34" charset="0"/>
            </a:endParaRPr>
          </a:p>
        </p:txBody>
      </p:sp>
      <p:sp>
        <p:nvSpPr>
          <p:cNvPr id="74" name="Textfeld 73"/>
          <p:cNvSpPr txBox="1"/>
          <p:nvPr/>
        </p:nvSpPr>
        <p:spPr>
          <a:xfrm>
            <a:off x="4066849" y="285509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rbel" pitchFamily="34" charset="0"/>
              </a:rPr>
              <a:t>n</a:t>
            </a:r>
          </a:p>
        </p:txBody>
      </p:sp>
      <p:sp>
        <p:nvSpPr>
          <p:cNvPr id="75" name="Textfeld 74"/>
          <p:cNvSpPr txBox="1"/>
          <p:nvPr/>
        </p:nvSpPr>
        <p:spPr>
          <a:xfrm>
            <a:off x="1646493" y="1402903"/>
            <a:ext cx="27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Corbel" pitchFamily="34" charset="0"/>
              </a:rPr>
              <a:t>y</a:t>
            </a:r>
            <a:endParaRPr lang="en-US" sz="1400" b="1" dirty="0">
              <a:latin typeface="Corbel" pitchFamily="34" charset="0"/>
            </a:endParaRPr>
          </a:p>
        </p:txBody>
      </p:sp>
      <p:sp>
        <p:nvSpPr>
          <p:cNvPr id="76" name="Textfeld 75"/>
          <p:cNvSpPr txBox="1"/>
          <p:nvPr/>
        </p:nvSpPr>
        <p:spPr>
          <a:xfrm>
            <a:off x="875529" y="2160997"/>
            <a:ext cx="27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Corbel" pitchFamily="34" charset="0"/>
              </a:rPr>
              <a:t>y</a:t>
            </a:r>
            <a:endParaRPr lang="en-US" sz="1400" b="1" dirty="0">
              <a:latin typeface="Corbel" pitchFamily="34" charset="0"/>
            </a:endParaRPr>
          </a:p>
        </p:txBody>
      </p:sp>
      <p:sp>
        <p:nvSpPr>
          <p:cNvPr id="77" name="Textfeld 76"/>
          <p:cNvSpPr txBox="1"/>
          <p:nvPr/>
        </p:nvSpPr>
        <p:spPr>
          <a:xfrm>
            <a:off x="494704" y="2823609"/>
            <a:ext cx="27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Corbel" pitchFamily="34" charset="0"/>
              </a:rPr>
              <a:t>y</a:t>
            </a:r>
            <a:endParaRPr lang="en-US" sz="1400" b="1" dirty="0">
              <a:latin typeface="Corbel" pitchFamily="34" charset="0"/>
            </a:endParaRPr>
          </a:p>
        </p:txBody>
      </p:sp>
      <p:sp>
        <p:nvSpPr>
          <p:cNvPr id="78" name="Textfeld 77"/>
          <p:cNvSpPr txBox="1"/>
          <p:nvPr/>
        </p:nvSpPr>
        <p:spPr>
          <a:xfrm>
            <a:off x="1507673" y="2846237"/>
            <a:ext cx="27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Corbel" pitchFamily="34" charset="0"/>
              </a:rPr>
              <a:t>y</a:t>
            </a:r>
            <a:endParaRPr lang="en-US" sz="1400" b="1" dirty="0">
              <a:latin typeface="Corbel" pitchFamily="34" charset="0"/>
            </a:endParaRPr>
          </a:p>
        </p:txBody>
      </p:sp>
      <p:sp>
        <p:nvSpPr>
          <p:cNvPr id="79" name="Textfeld 78"/>
          <p:cNvSpPr txBox="1"/>
          <p:nvPr/>
        </p:nvSpPr>
        <p:spPr>
          <a:xfrm>
            <a:off x="2748916" y="2897155"/>
            <a:ext cx="27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Corbel" pitchFamily="34" charset="0"/>
              </a:rPr>
              <a:t>y</a:t>
            </a:r>
            <a:endParaRPr lang="en-US" sz="1400" b="1" dirty="0">
              <a:latin typeface="Corbel" pitchFamily="34" charset="0"/>
            </a:endParaRPr>
          </a:p>
        </p:txBody>
      </p:sp>
      <p:sp>
        <p:nvSpPr>
          <p:cNvPr id="80" name="Textfeld 79"/>
          <p:cNvSpPr txBox="1"/>
          <p:nvPr/>
        </p:nvSpPr>
        <p:spPr>
          <a:xfrm>
            <a:off x="2910617" y="2130220"/>
            <a:ext cx="27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Corbel" pitchFamily="34" charset="0"/>
              </a:rPr>
              <a:t>y</a:t>
            </a:r>
            <a:endParaRPr lang="en-US" sz="1400" b="1" dirty="0">
              <a:latin typeface="Corbel" pitchFamily="34" charset="0"/>
            </a:endParaRPr>
          </a:p>
        </p:txBody>
      </p:sp>
      <p:sp>
        <p:nvSpPr>
          <p:cNvPr id="81" name="Textfeld 80"/>
          <p:cNvSpPr txBox="1"/>
          <p:nvPr/>
        </p:nvSpPr>
        <p:spPr>
          <a:xfrm>
            <a:off x="3533122" y="2846320"/>
            <a:ext cx="27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Corbel" pitchFamily="34" charset="0"/>
              </a:rPr>
              <a:t>y</a:t>
            </a:r>
            <a:endParaRPr lang="en-US" sz="1400" b="1" dirty="0">
              <a:latin typeface="Corbel" pitchFamily="34" charset="0"/>
            </a:endParaRPr>
          </a:p>
        </p:txBody>
      </p:sp>
      <p:sp>
        <p:nvSpPr>
          <p:cNvPr id="82" name="Textfeld 81"/>
          <p:cNvSpPr txBox="1"/>
          <p:nvPr/>
        </p:nvSpPr>
        <p:spPr>
          <a:xfrm>
            <a:off x="2941342" y="1420991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rbel" pitchFamily="34" charset="0"/>
              </a:rPr>
              <a:t>n</a:t>
            </a:r>
          </a:p>
        </p:txBody>
      </p:sp>
      <p:sp>
        <p:nvSpPr>
          <p:cNvPr id="83" name="Textfeld 82"/>
          <p:cNvSpPr txBox="1"/>
          <p:nvPr/>
        </p:nvSpPr>
        <p:spPr>
          <a:xfrm>
            <a:off x="1646493" y="216099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rbel" pitchFamily="34" charset="0"/>
              </a:rPr>
              <a:t>n</a:t>
            </a:r>
          </a:p>
        </p:txBody>
      </p:sp>
      <p:sp>
        <p:nvSpPr>
          <p:cNvPr id="84" name="Textfeld 83"/>
          <p:cNvSpPr txBox="1"/>
          <p:nvPr/>
        </p:nvSpPr>
        <p:spPr>
          <a:xfrm>
            <a:off x="1025627" y="2824169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rbel" pitchFamily="34" charset="0"/>
              </a:rPr>
              <a:t>n</a:t>
            </a:r>
          </a:p>
        </p:txBody>
      </p:sp>
      <p:sp>
        <p:nvSpPr>
          <p:cNvPr id="85" name="Textfeld 84"/>
          <p:cNvSpPr txBox="1"/>
          <p:nvPr/>
        </p:nvSpPr>
        <p:spPr>
          <a:xfrm>
            <a:off x="1775864" y="289723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rbel" pitchFamily="34" charset="0"/>
              </a:rPr>
              <a:t>n</a:t>
            </a:r>
          </a:p>
        </p:txBody>
      </p:sp>
      <p:sp>
        <p:nvSpPr>
          <p:cNvPr id="86" name="Textfeld 85"/>
          <p:cNvSpPr txBox="1"/>
          <p:nvPr/>
        </p:nvSpPr>
        <p:spPr>
          <a:xfrm>
            <a:off x="3023513" y="2854386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rbel" pitchFamily="34" charset="0"/>
              </a:rPr>
              <a:t>n</a:t>
            </a:r>
          </a:p>
        </p:txBody>
      </p:sp>
      <p:sp>
        <p:nvSpPr>
          <p:cNvPr id="87" name="Textfeld 86"/>
          <p:cNvSpPr txBox="1"/>
          <p:nvPr/>
        </p:nvSpPr>
        <p:spPr>
          <a:xfrm>
            <a:off x="3665692" y="2130219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rbel" pitchFamily="34" charset="0"/>
              </a:rPr>
              <a:t>n</a:t>
            </a:r>
          </a:p>
        </p:txBody>
      </p:sp>
      <p:grpSp>
        <p:nvGrpSpPr>
          <p:cNvPr id="106" name="Gruppieren 105"/>
          <p:cNvGrpSpPr/>
          <p:nvPr/>
        </p:nvGrpSpPr>
        <p:grpSpPr>
          <a:xfrm>
            <a:off x="5390441" y="3738518"/>
            <a:ext cx="2929699" cy="1885930"/>
            <a:chOff x="5243449" y="3897052"/>
            <a:chExt cx="2929699" cy="1885930"/>
          </a:xfrm>
        </p:grpSpPr>
        <p:sp>
          <p:nvSpPr>
            <p:cNvPr id="88" name="Abgerundetes Rechteck 87"/>
            <p:cNvSpPr/>
            <p:nvPr/>
          </p:nvSpPr>
          <p:spPr>
            <a:xfrm>
              <a:off x="6444208" y="3897052"/>
              <a:ext cx="1119643" cy="36004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Corbel" pitchFamily="34" charset="0"/>
                </a:rPr>
                <a:t>Red nose</a:t>
              </a:r>
              <a:endParaRPr lang="en-US" b="1" dirty="0">
                <a:solidFill>
                  <a:schemeClr val="tx1"/>
                </a:solidFill>
                <a:latin typeface="Corbel" pitchFamily="34" charset="0"/>
              </a:endParaRPr>
            </a:p>
          </p:txBody>
        </p:sp>
        <p:sp>
          <p:nvSpPr>
            <p:cNvPr id="89" name="Abgerundetes Rechteck 88"/>
            <p:cNvSpPr/>
            <p:nvPr/>
          </p:nvSpPr>
          <p:spPr>
            <a:xfrm>
              <a:off x="5508105" y="4653136"/>
              <a:ext cx="1407674" cy="36004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Corbel" pitchFamily="34" charset="0"/>
                </a:rPr>
                <a:t>Lie detector</a:t>
              </a:r>
              <a:endParaRPr lang="en-US" b="1" dirty="0">
                <a:solidFill>
                  <a:schemeClr val="tx1"/>
                </a:solidFill>
                <a:latin typeface="Corbel" pitchFamily="34" charset="0"/>
              </a:endParaRPr>
            </a:p>
          </p:txBody>
        </p:sp>
        <p:cxnSp>
          <p:nvCxnSpPr>
            <p:cNvPr id="91" name="Gerade Verbindung 90"/>
            <p:cNvCxnSpPr>
              <a:stCxn id="88" idx="2"/>
              <a:endCxn id="89" idx="0"/>
            </p:cNvCxnSpPr>
            <p:nvPr/>
          </p:nvCxnSpPr>
          <p:spPr>
            <a:xfrm flipH="1">
              <a:off x="6211942" y="4257092"/>
              <a:ext cx="792088" cy="39604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Gerade Verbindung 92"/>
            <p:cNvCxnSpPr>
              <a:stCxn id="88" idx="2"/>
            </p:cNvCxnSpPr>
            <p:nvPr/>
          </p:nvCxnSpPr>
          <p:spPr>
            <a:xfrm>
              <a:off x="7004030" y="4257092"/>
              <a:ext cx="808330" cy="396044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Gerade Verbindung 94"/>
            <p:cNvCxnSpPr>
              <a:stCxn id="89" idx="2"/>
            </p:cNvCxnSpPr>
            <p:nvPr/>
          </p:nvCxnSpPr>
          <p:spPr>
            <a:xfrm flipH="1">
              <a:off x="5508105" y="5013176"/>
              <a:ext cx="703837" cy="432048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Gerade Verbindung 96"/>
            <p:cNvCxnSpPr>
              <a:stCxn id="89" idx="2"/>
            </p:cNvCxnSpPr>
            <p:nvPr/>
          </p:nvCxnSpPr>
          <p:spPr>
            <a:xfrm>
              <a:off x="6211942" y="5013176"/>
              <a:ext cx="703837" cy="432048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feld 98"/>
            <p:cNvSpPr txBox="1"/>
            <p:nvPr/>
          </p:nvSpPr>
          <p:spPr>
            <a:xfrm>
              <a:off x="6286220" y="4247236"/>
              <a:ext cx="2776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Corbel" pitchFamily="34" charset="0"/>
                </a:rPr>
                <a:t>y</a:t>
              </a:r>
              <a:endParaRPr lang="en-US" sz="1400" b="1" dirty="0">
                <a:latin typeface="Corbel" pitchFamily="34" charset="0"/>
              </a:endParaRPr>
            </a:p>
          </p:txBody>
        </p:sp>
        <p:sp>
          <p:nvSpPr>
            <p:cNvPr id="100" name="Textfeld 99"/>
            <p:cNvSpPr txBox="1"/>
            <p:nvPr/>
          </p:nvSpPr>
          <p:spPr>
            <a:xfrm>
              <a:off x="5582383" y="5013176"/>
              <a:ext cx="2776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Corbel" pitchFamily="34" charset="0"/>
                </a:rPr>
                <a:t>y</a:t>
              </a:r>
              <a:endParaRPr lang="en-US" sz="1400" b="1" dirty="0">
                <a:latin typeface="Corbel" pitchFamily="34" charset="0"/>
              </a:endParaRPr>
            </a:p>
          </p:txBody>
        </p:sp>
        <p:sp>
          <p:nvSpPr>
            <p:cNvPr id="101" name="Textfeld 100"/>
            <p:cNvSpPr txBox="1"/>
            <p:nvPr/>
          </p:nvSpPr>
          <p:spPr>
            <a:xfrm>
              <a:off x="7408195" y="4247235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Corbel" pitchFamily="34" charset="0"/>
                </a:rPr>
                <a:t>n</a:t>
              </a:r>
            </a:p>
          </p:txBody>
        </p:sp>
        <p:sp>
          <p:nvSpPr>
            <p:cNvPr id="102" name="Textfeld 101"/>
            <p:cNvSpPr txBox="1"/>
            <p:nvPr/>
          </p:nvSpPr>
          <p:spPr>
            <a:xfrm>
              <a:off x="6568756" y="5013175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Corbel" pitchFamily="34" charset="0"/>
                </a:rPr>
                <a:t>n</a:t>
              </a:r>
            </a:p>
          </p:txBody>
        </p:sp>
        <p:sp>
          <p:nvSpPr>
            <p:cNvPr id="103" name="Textfeld 102"/>
            <p:cNvSpPr txBox="1"/>
            <p:nvPr/>
          </p:nvSpPr>
          <p:spPr>
            <a:xfrm>
              <a:off x="7408195" y="4674622"/>
              <a:ext cx="764953" cy="3385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b="1" i="1" dirty="0" smtClean="0">
                  <a:latin typeface="Corbel" pitchFamily="34" charset="0"/>
                </a:rPr>
                <a:t>No liar</a:t>
              </a:r>
              <a:endParaRPr lang="en-US" sz="1600" b="1" i="1" dirty="0">
                <a:latin typeface="Corbel" pitchFamily="34" charset="0"/>
              </a:endParaRPr>
            </a:p>
          </p:txBody>
        </p:sp>
        <p:sp>
          <p:nvSpPr>
            <p:cNvPr id="104" name="Textfeld 103"/>
            <p:cNvSpPr txBox="1"/>
            <p:nvPr/>
          </p:nvSpPr>
          <p:spPr>
            <a:xfrm>
              <a:off x="6533302" y="5444428"/>
              <a:ext cx="764953" cy="3385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b="1" i="1" dirty="0" smtClean="0">
                  <a:latin typeface="Corbel" pitchFamily="34" charset="0"/>
                </a:rPr>
                <a:t>No liar</a:t>
              </a:r>
              <a:endParaRPr lang="en-US" sz="1600" b="1" i="1" dirty="0">
                <a:latin typeface="Corbel" pitchFamily="34" charset="0"/>
              </a:endParaRPr>
            </a:p>
          </p:txBody>
        </p:sp>
        <p:sp>
          <p:nvSpPr>
            <p:cNvPr id="105" name="Textfeld 104"/>
            <p:cNvSpPr txBox="1"/>
            <p:nvPr/>
          </p:nvSpPr>
          <p:spPr>
            <a:xfrm>
              <a:off x="5243449" y="5444428"/>
              <a:ext cx="529312" cy="3385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b="1" i="1" dirty="0">
                  <a:latin typeface="Corbel" pitchFamily="34" charset="0"/>
                </a:rPr>
                <a:t>L</a:t>
              </a:r>
              <a:r>
                <a:rPr lang="en-US" sz="1600" b="1" i="1" dirty="0" smtClean="0">
                  <a:latin typeface="Corbel" pitchFamily="34" charset="0"/>
                </a:rPr>
                <a:t>iar</a:t>
              </a:r>
              <a:endParaRPr lang="en-US" sz="1600" b="1" i="1" dirty="0">
                <a:latin typeface="Corbe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6496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Bounded Rationality with SE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C8F1-53F0-4A5A-8FCD-C8E2CF730D0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smtClean="0"/>
              <a:t>XAMConsult GmbH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Decision Making, 29.11.2012</a:t>
            </a:r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idx="14"/>
          </p:nvPr>
        </p:nvSpPr>
        <p:spPr>
          <a:xfrm>
            <a:off x="6588224" y="1340768"/>
            <a:ext cx="2376264" cy="4785395"/>
          </a:xfrm>
        </p:spPr>
        <p:txBody>
          <a:bodyPr>
            <a:normAutofit lnSpcReduction="10000"/>
          </a:bodyPr>
          <a:lstStyle/>
          <a:p>
            <a:r>
              <a:rPr lang="en-US" sz="1600" dirty="0" smtClean="0"/>
              <a:t>In SE we have to work with effective methods, not necessarily with optimal ones. </a:t>
            </a:r>
          </a:p>
          <a:p>
            <a:endParaRPr lang="en-US" sz="900" dirty="0"/>
          </a:p>
          <a:p>
            <a:r>
              <a:rPr lang="en-US" sz="1600" dirty="0" smtClean="0"/>
              <a:t>However, basic engineering tasks should be solved by calculation (optimal).</a:t>
            </a:r>
          </a:p>
          <a:p>
            <a:endParaRPr lang="en-US" sz="800" dirty="0"/>
          </a:p>
          <a:p>
            <a:r>
              <a:rPr lang="en-US" sz="1600" dirty="0" smtClean="0"/>
              <a:t>In early SE-phases qualitative aspects are more important than quantitative ones. </a:t>
            </a:r>
          </a:p>
          <a:p>
            <a:endParaRPr lang="en-US" sz="1400" dirty="0"/>
          </a:p>
          <a:p>
            <a:r>
              <a:rPr lang="en-US" sz="1600" dirty="0" smtClean="0"/>
              <a:t>Unfortunately, the traditional education of engineers (in CH) is based more on the “calculation” side.</a:t>
            </a:r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/>
          </a:p>
        </p:txBody>
      </p:sp>
      <p:cxnSp>
        <p:nvCxnSpPr>
          <p:cNvPr id="9" name="Gerade Verbindung 8"/>
          <p:cNvCxnSpPr/>
          <p:nvPr/>
        </p:nvCxnSpPr>
        <p:spPr>
          <a:xfrm>
            <a:off x="640574" y="5426328"/>
            <a:ext cx="53888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 flipH="1" flipV="1">
            <a:off x="5631817" y="1841612"/>
            <a:ext cx="1" cy="3672408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 flipV="1">
            <a:off x="903271" y="1841612"/>
            <a:ext cx="0" cy="3672408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/>
          <p:cNvCxnSpPr/>
          <p:nvPr/>
        </p:nvCxnSpPr>
        <p:spPr>
          <a:xfrm>
            <a:off x="898275" y="1985628"/>
            <a:ext cx="4725832" cy="0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/>
          <p:nvPr/>
        </p:nvCxnSpPr>
        <p:spPr>
          <a:xfrm flipV="1">
            <a:off x="640574" y="3317379"/>
            <a:ext cx="0" cy="2108949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feld 30"/>
          <p:cNvSpPr txBox="1"/>
          <p:nvPr/>
        </p:nvSpPr>
        <p:spPr>
          <a:xfrm rot="16200000">
            <a:off x="-363868" y="4071170"/>
            <a:ext cx="17011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Corbel" pitchFamily="34" charset="0"/>
              </a:rPr>
              <a:t>SE Decision Making</a:t>
            </a:r>
            <a:endParaRPr lang="en-US" sz="1400" b="1" dirty="0">
              <a:latin typeface="Corbel" pitchFamily="34" charset="0"/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2233108" y="1632532"/>
            <a:ext cx="20537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orbel" pitchFamily="34" charset="0"/>
              </a:rPr>
              <a:t>Bounded Rationality </a:t>
            </a:r>
            <a:endParaRPr lang="en-US" sz="1600" b="1" dirty="0">
              <a:latin typeface="Corbel" pitchFamily="34" charset="0"/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4996066" y="1390991"/>
            <a:ext cx="1271502" cy="483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600" b="1" dirty="0" smtClean="0">
                <a:latin typeface="Corbel" pitchFamily="34" charset="0"/>
              </a:rPr>
              <a:t>Unbounded </a:t>
            </a:r>
          </a:p>
          <a:p>
            <a:pPr algn="ctr">
              <a:lnSpc>
                <a:spcPts val="1500"/>
              </a:lnSpc>
            </a:pPr>
            <a:r>
              <a:rPr lang="en-US" sz="1600" b="1" dirty="0" smtClean="0">
                <a:latin typeface="Corbel" pitchFamily="34" charset="0"/>
              </a:rPr>
              <a:t>Rationality</a:t>
            </a:r>
            <a:endParaRPr lang="en-US" sz="1600" b="1" dirty="0">
              <a:latin typeface="Corbel" pitchFamily="34" charset="0"/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332797" y="1358531"/>
            <a:ext cx="1168910" cy="483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600" b="1" dirty="0" smtClean="0">
                <a:latin typeface="Corbel" pitchFamily="34" charset="0"/>
              </a:rPr>
              <a:t>No </a:t>
            </a:r>
          </a:p>
          <a:p>
            <a:pPr algn="ctr">
              <a:lnSpc>
                <a:spcPts val="1500"/>
              </a:lnSpc>
            </a:pPr>
            <a:r>
              <a:rPr lang="en-US" sz="1600" b="1" dirty="0" smtClean="0">
                <a:latin typeface="Corbel" pitchFamily="34" charset="0"/>
              </a:rPr>
              <a:t>Rationality</a:t>
            </a:r>
            <a:endParaRPr lang="en-US" sz="1600" b="1" dirty="0">
              <a:latin typeface="Corbel" pitchFamily="34" charset="0"/>
            </a:endParaRPr>
          </a:p>
        </p:txBody>
      </p:sp>
      <p:cxnSp>
        <p:nvCxnSpPr>
          <p:cNvPr id="41" name="Gerade Verbindung mit Pfeil 40"/>
          <p:cNvCxnSpPr/>
          <p:nvPr/>
        </p:nvCxnSpPr>
        <p:spPr>
          <a:xfrm>
            <a:off x="898275" y="2417676"/>
            <a:ext cx="2093779" cy="0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feld 42"/>
          <p:cNvSpPr txBox="1"/>
          <p:nvPr/>
        </p:nvSpPr>
        <p:spPr>
          <a:xfrm>
            <a:off x="2979807" y="2082969"/>
            <a:ext cx="2214645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600" b="1" i="1" dirty="0" smtClean="0">
                <a:latin typeface="Corbel" pitchFamily="34" charset="0"/>
              </a:rPr>
              <a:t>Project Runtime</a:t>
            </a:r>
            <a:endParaRPr lang="en-US" sz="1600" b="1" i="1" dirty="0">
              <a:latin typeface="Corbel" pitchFamily="34" charset="0"/>
            </a:endParaRPr>
          </a:p>
          <a:p>
            <a:pPr>
              <a:lnSpc>
                <a:spcPts val="1500"/>
              </a:lnSpc>
            </a:pPr>
            <a:r>
              <a:rPr lang="en-US" sz="1600" b="1" i="1" dirty="0" smtClean="0">
                <a:latin typeface="Corbel" pitchFamily="34" charset="0"/>
              </a:rPr>
              <a:t>Increasing Knowledge</a:t>
            </a:r>
          </a:p>
          <a:p>
            <a:pPr>
              <a:lnSpc>
                <a:spcPts val="1500"/>
              </a:lnSpc>
            </a:pPr>
            <a:r>
              <a:rPr lang="en-US" sz="1600" b="1" i="1" dirty="0" smtClean="0">
                <a:latin typeface="Corbel" pitchFamily="34" charset="0"/>
              </a:rPr>
              <a:t>Decreasing Uncertainty</a:t>
            </a:r>
            <a:endParaRPr lang="en-US" sz="1600" b="1" i="1" dirty="0">
              <a:latin typeface="Corbel" pitchFamily="34" charset="0"/>
            </a:endParaRPr>
          </a:p>
        </p:txBody>
      </p:sp>
      <p:sp>
        <p:nvSpPr>
          <p:cNvPr id="11" name="Freihandform 10"/>
          <p:cNvSpPr/>
          <p:nvPr/>
        </p:nvSpPr>
        <p:spPr>
          <a:xfrm>
            <a:off x="1873335" y="3636237"/>
            <a:ext cx="3756991" cy="1789456"/>
          </a:xfrm>
          <a:custGeom>
            <a:avLst/>
            <a:gdLst>
              <a:gd name="connsiteX0" fmla="*/ 0 w 3756991"/>
              <a:gd name="connsiteY0" fmla="*/ 1789456 h 1789456"/>
              <a:gd name="connsiteX1" fmla="*/ 159026 w 3756991"/>
              <a:gd name="connsiteY1" fmla="*/ 1580734 h 1789456"/>
              <a:gd name="connsiteX2" fmla="*/ 536713 w 3756991"/>
              <a:gd name="connsiteY2" fmla="*/ 1113595 h 1789456"/>
              <a:gd name="connsiteX3" fmla="*/ 894521 w 3756991"/>
              <a:gd name="connsiteY3" fmla="*/ 725969 h 1789456"/>
              <a:gd name="connsiteX4" fmla="*/ 1311965 w 3756991"/>
              <a:gd name="connsiteY4" fmla="*/ 407917 h 1789456"/>
              <a:gd name="connsiteX5" fmla="*/ 1679713 w 3756991"/>
              <a:gd name="connsiteY5" fmla="*/ 219073 h 1789456"/>
              <a:gd name="connsiteX6" fmla="*/ 1938130 w 3756991"/>
              <a:gd name="connsiteY6" fmla="*/ 129621 h 1789456"/>
              <a:gd name="connsiteX7" fmla="*/ 2256182 w 3756991"/>
              <a:gd name="connsiteY7" fmla="*/ 50108 h 1789456"/>
              <a:gd name="connsiteX8" fmla="*/ 2514600 w 3756991"/>
              <a:gd name="connsiteY8" fmla="*/ 10352 h 1789456"/>
              <a:gd name="connsiteX9" fmla="*/ 2743200 w 3756991"/>
              <a:gd name="connsiteY9" fmla="*/ 413 h 1789456"/>
              <a:gd name="connsiteX10" fmla="*/ 2991678 w 3756991"/>
              <a:gd name="connsiteY10" fmla="*/ 20291 h 1789456"/>
              <a:gd name="connsiteX11" fmla="*/ 3160643 w 3756991"/>
              <a:gd name="connsiteY11" fmla="*/ 89865 h 1789456"/>
              <a:gd name="connsiteX12" fmla="*/ 3329608 w 3756991"/>
              <a:gd name="connsiteY12" fmla="*/ 238952 h 1789456"/>
              <a:gd name="connsiteX13" fmla="*/ 3468756 w 3756991"/>
              <a:gd name="connsiteY13" fmla="*/ 407917 h 1789456"/>
              <a:gd name="connsiteX14" fmla="*/ 3578087 w 3756991"/>
              <a:gd name="connsiteY14" fmla="*/ 596760 h 1789456"/>
              <a:gd name="connsiteX15" fmla="*/ 3657600 w 3756991"/>
              <a:gd name="connsiteY15" fmla="*/ 745847 h 1789456"/>
              <a:gd name="connsiteX16" fmla="*/ 3737113 w 3756991"/>
              <a:gd name="connsiteY16" fmla="*/ 924752 h 1789456"/>
              <a:gd name="connsiteX17" fmla="*/ 3756991 w 3756991"/>
              <a:gd name="connsiteY17" fmla="*/ 974447 h 1789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756991" h="1789456">
                <a:moveTo>
                  <a:pt x="0" y="1789456"/>
                </a:moveTo>
                <a:cubicBezTo>
                  <a:pt x="34787" y="1741416"/>
                  <a:pt x="69574" y="1693377"/>
                  <a:pt x="159026" y="1580734"/>
                </a:cubicBezTo>
                <a:cubicBezTo>
                  <a:pt x="248478" y="1468090"/>
                  <a:pt x="414131" y="1256056"/>
                  <a:pt x="536713" y="1113595"/>
                </a:cubicBezTo>
                <a:cubicBezTo>
                  <a:pt x="659295" y="971134"/>
                  <a:pt x="765312" y="843582"/>
                  <a:pt x="894521" y="725969"/>
                </a:cubicBezTo>
                <a:cubicBezTo>
                  <a:pt x="1023730" y="608356"/>
                  <a:pt x="1181100" y="492400"/>
                  <a:pt x="1311965" y="407917"/>
                </a:cubicBezTo>
                <a:cubicBezTo>
                  <a:pt x="1442830" y="323434"/>
                  <a:pt x="1575352" y="265456"/>
                  <a:pt x="1679713" y="219073"/>
                </a:cubicBezTo>
                <a:cubicBezTo>
                  <a:pt x="1784074" y="172690"/>
                  <a:pt x="1842052" y="157782"/>
                  <a:pt x="1938130" y="129621"/>
                </a:cubicBezTo>
                <a:cubicBezTo>
                  <a:pt x="2034208" y="101460"/>
                  <a:pt x="2160104" y="69986"/>
                  <a:pt x="2256182" y="50108"/>
                </a:cubicBezTo>
                <a:cubicBezTo>
                  <a:pt x="2352260" y="30230"/>
                  <a:pt x="2433430" y="18634"/>
                  <a:pt x="2514600" y="10352"/>
                </a:cubicBezTo>
                <a:cubicBezTo>
                  <a:pt x="2595770" y="2069"/>
                  <a:pt x="2663687" y="-1243"/>
                  <a:pt x="2743200" y="413"/>
                </a:cubicBezTo>
                <a:cubicBezTo>
                  <a:pt x="2822713" y="2069"/>
                  <a:pt x="2922104" y="5382"/>
                  <a:pt x="2991678" y="20291"/>
                </a:cubicBezTo>
                <a:cubicBezTo>
                  <a:pt x="3061252" y="35200"/>
                  <a:pt x="3104321" y="53422"/>
                  <a:pt x="3160643" y="89865"/>
                </a:cubicBezTo>
                <a:cubicBezTo>
                  <a:pt x="3216965" y="126308"/>
                  <a:pt x="3278256" y="185943"/>
                  <a:pt x="3329608" y="238952"/>
                </a:cubicBezTo>
                <a:cubicBezTo>
                  <a:pt x="3380960" y="291961"/>
                  <a:pt x="3427343" y="348282"/>
                  <a:pt x="3468756" y="407917"/>
                </a:cubicBezTo>
                <a:cubicBezTo>
                  <a:pt x="3510169" y="467552"/>
                  <a:pt x="3546613" y="540438"/>
                  <a:pt x="3578087" y="596760"/>
                </a:cubicBezTo>
                <a:cubicBezTo>
                  <a:pt x="3609561" y="653082"/>
                  <a:pt x="3631096" y="691182"/>
                  <a:pt x="3657600" y="745847"/>
                </a:cubicBezTo>
                <a:cubicBezTo>
                  <a:pt x="3684104" y="800512"/>
                  <a:pt x="3720548" y="886652"/>
                  <a:pt x="3737113" y="924752"/>
                </a:cubicBezTo>
                <a:cubicBezTo>
                  <a:pt x="3753678" y="962852"/>
                  <a:pt x="3755334" y="968649"/>
                  <a:pt x="3756991" y="974447"/>
                </a:cubicBezTo>
              </a:path>
            </a:pathLst>
          </a:custGeom>
          <a:noFill/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ihandform 12"/>
          <p:cNvSpPr/>
          <p:nvPr/>
        </p:nvSpPr>
        <p:spPr>
          <a:xfrm>
            <a:off x="1068265" y="3576934"/>
            <a:ext cx="4572000" cy="1838820"/>
          </a:xfrm>
          <a:custGeom>
            <a:avLst/>
            <a:gdLst>
              <a:gd name="connsiteX0" fmla="*/ 0 w 4572000"/>
              <a:gd name="connsiteY0" fmla="*/ 1838820 h 1838820"/>
              <a:gd name="connsiteX1" fmla="*/ 69574 w 4572000"/>
              <a:gd name="connsiteY1" fmla="*/ 1540646 h 1838820"/>
              <a:gd name="connsiteX2" fmla="*/ 178904 w 4572000"/>
              <a:gd name="connsiteY2" fmla="*/ 1232533 h 1838820"/>
              <a:gd name="connsiteX3" fmla="*/ 308113 w 4572000"/>
              <a:gd name="connsiteY3" fmla="*/ 944298 h 1838820"/>
              <a:gd name="connsiteX4" fmla="*/ 477078 w 4572000"/>
              <a:gd name="connsiteY4" fmla="*/ 636185 h 1838820"/>
              <a:gd name="connsiteX5" fmla="*/ 646044 w 4572000"/>
              <a:gd name="connsiteY5" fmla="*/ 427463 h 1838820"/>
              <a:gd name="connsiteX6" fmla="*/ 815009 w 4572000"/>
              <a:gd name="connsiteY6" fmla="*/ 268437 h 1838820"/>
              <a:gd name="connsiteX7" fmla="*/ 1033670 w 4572000"/>
              <a:gd name="connsiteY7" fmla="*/ 129289 h 1838820"/>
              <a:gd name="connsiteX8" fmla="*/ 1262270 w 4572000"/>
              <a:gd name="connsiteY8" fmla="*/ 49776 h 1838820"/>
              <a:gd name="connsiteX9" fmla="*/ 1441174 w 4572000"/>
              <a:gd name="connsiteY9" fmla="*/ 10020 h 1838820"/>
              <a:gd name="connsiteX10" fmla="*/ 1630018 w 4572000"/>
              <a:gd name="connsiteY10" fmla="*/ 81 h 1838820"/>
              <a:gd name="connsiteX11" fmla="*/ 1838739 w 4572000"/>
              <a:gd name="connsiteY11" fmla="*/ 10020 h 1838820"/>
              <a:gd name="connsiteX12" fmla="*/ 2117035 w 4572000"/>
              <a:gd name="connsiteY12" fmla="*/ 69655 h 1838820"/>
              <a:gd name="connsiteX13" fmla="*/ 2375452 w 4572000"/>
              <a:gd name="connsiteY13" fmla="*/ 169046 h 1838820"/>
              <a:gd name="connsiteX14" fmla="*/ 2723322 w 4572000"/>
              <a:gd name="connsiteY14" fmla="*/ 318133 h 1838820"/>
              <a:gd name="connsiteX15" fmla="*/ 3081131 w 4572000"/>
              <a:gd name="connsiteY15" fmla="*/ 516916 h 1838820"/>
              <a:gd name="connsiteX16" fmla="*/ 3299791 w 4572000"/>
              <a:gd name="connsiteY16" fmla="*/ 646124 h 1838820"/>
              <a:gd name="connsiteX17" fmla="*/ 3707296 w 4572000"/>
              <a:gd name="connsiteY17" fmla="*/ 954237 h 1838820"/>
              <a:gd name="connsiteX18" fmla="*/ 4065104 w 4572000"/>
              <a:gd name="connsiteY18" fmla="*/ 1222594 h 1838820"/>
              <a:gd name="connsiteX19" fmla="*/ 4323522 w 4572000"/>
              <a:gd name="connsiteY19" fmla="*/ 1451194 h 1838820"/>
              <a:gd name="connsiteX20" fmla="*/ 4472609 w 4572000"/>
              <a:gd name="connsiteY20" fmla="*/ 1610220 h 1838820"/>
              <a:gd name="connsiteX21" fmla="*/ 4572000 w 4572000"/>
              <a:gd name="connsiteY21" fmla="*/ 1709611 h 1838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572000" h="1838820">
                <a:moveTo>
                  <a:pt x="0" y="1838820"/>
                </a:moveTo>
                <a:cubicBezTo>
                  <a:pt x="19878" y="1740257"/>
                  <a:pt x="39757" y="1641694"/>
                  <a:pt x="69574" y="1540646"/>
                </a:cubicBezTo>
                <a:cubicBezTo>
                  <a:pt x="99391" y="1439598"/>
                  <a:pt x="139147" y="1331924"/>
                  <a:pt x="178904" y="1232533"/>
                </a:cubicBezTo>
                <a:cubicBezTo>
                  <a:pt x="218661" y="1133142"/>
                  <a:pt x="258417" y="1043689"/>
                  <a:pt x="308113" y="944298"/>
                </a:cubicBezTo>
                <a:cubicBezTo>
                  <a:pt x="357809" y="844907"/>
                  <a:pt x="420756" y="722324"/>
                  <a:pt x="477078" y="636185"/>
                </a:cubicBezTo>
                <a:cubicBezTo>
                  <a:pt x="533400" y="550046"/>
                  <a:pt x="589722" y="488754"/>
                  <a:pt x="646044" y="427463"/>
                </a:cubicBezTo>
                <a:cubicBezTo>
                  <a:pt x="702366" y="366172"/>
                  <a:pt x="750405" y="318133"/>
                  <a:pt x="815009" y="268437"/>
                </a:cubicBezTo>
                <a:cubicBezTo>
                  <a:pt x="879613" y="218741"/>
                  <a:pt x="959127" y="165732"/>
                  <a:pt x="1033670" y="129289"/>
                </a:cubicBezTo>
                <a:cubicBezTo>
                  <a:pt x="1108214" y="92845"/>
                  <a:pt x="1194353" y="69654"/>
                  <a:pt x="1262270" y="49776"/>
                </a:cubicBezTo>
                <a:cubicBezTo>
                  <a:pt x="1330187" y="29898"/>
                  <a:pt x="1379883" y="18302"/>
                  <a:pt x="1441174" y="10020"/>
                </a:cubicBezTo>
                <a:cubicBezTo>
                  <a:pt x="1502465" y="1738"/>
                  <a:pt x="1563757" y="81"/>
                  <a:pt x="1630018" y="81"/>
                </a:cubicBezTo>
                <a:cubicBezTo>
                  <a:pt x="1696279" y="81"/>
                  <a:pt x="1757570" y="-1576"/>
                  <a:pt x="1838739" y="10020"/>
                </a:cubicBezTo>
                <a:cubicBezTo>
                  <a:pt x="1919908" y="21616"/>
                  <a:pt x="2027583" y="43151"/>
                  <a:pt x="2117035" y="69655"/>
                </a:cubicBezTo>
                <a:cubicBezTo>
                  <a:pt x="2206487" y="96159"/>
                  <a:pt x="2274404" y="127633"/>
                  <a:pt x="2375452" y="169046"/>
                </a:cubicBezTo>
                <a:cubicBezTo>
                  <a:pt x="2476500" y="210459"/>
                  <a:pt x="2605709" y="260155"/>
                  <a:pt x="2723322" y="318133"/>
                </a:cubicBezTo>
                <a:cubicBezTo>
                  <a:pt x="2840935" y="376111"/>
                  <a:pt x="2985053" y="462251"/>
                  <a:pt x="3081131" y="516916"/>
                </a:cubicBezTo>
                <a:cubicBezTo>
                  <a:pt x="3177209" y="571581"/>
                  <a:pt x="3195430" y="573237"/>
                  <a:pt x="3299791" y="646124"/>
                </a:cubicBezTo>
                <a:cubicBezTo>
                  <a:pt x="3404152" y="719011"/>
                  <a:pt x="3707296" y="954237"/>
                  <a:pt x="3707296" y="954237"/>
                </a:cubicBezTo>
                <a:cubicBezTo>
                  <a:pt x="3834848" y="1050315"/>
                  <a:pt x="3962400" y="1139768"/>
                  <a:pt x="4065104" y="1222594"/>
                </a:cubicBezTo>
                <a:cubicBezTo>
                  <a:pt x="4167808" y="1305420"/>
                  <a:pt x="4255605" y="1386590"/>
                  <a:pt x="4323522" y="1451194"/>
                </a:cubicBezTo>
                <a:cubicBezTo>
                  <a:pt x="4391439" y="1515798"/>
                  <a:pt x="4431196" y="1567151"/>
                  <a:pt x="4472609" y="1610220"/>
                </a:cubicBezTo>
                <a:cubicBezTo>
                  <a:pt x="4514022" y="1653289"/>
                  <a:pt x="4543011" y="1681450"/>
                  <a:pt x="4572000" y="1709611"/>
                </a:cubicBezTo>
              </a:path>
            </a:pathLst>
          </a:custGeom>
          <a:noFill/>
          <a:ln w="57150">
            <a:solidFill>
              <a:schemeClr val="accent3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feld 55"/>
          <p:cNvSpPr txBox="1"/>
          <p:nvPr/>
        </p:nvSpPr>
        <p:spPr>
          <a:xfrm>
            <a:off x="5069948" y="5514020"/>
            <a:ext cx="1140633" cy="276999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rial Black" pitchFamily="34" charset="0"/>
              </a:rPr>
              <a:t>Calculation</a:t>
            </a:r>
            <a:endParaRPr lang="en-US" sz="12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7" name="Textfeld 56"/>
          <p:cNvSpPr txBox="1"/>
          <p:nvPr/>
        </p:nvSpPr>
        <p:spPr>
          <a:xfrm>
            <a:off x="453436" y="5514405"/>
            <a:ext cx="967765" cy="276999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rial Black" pitchFamily="34" charset="0"/>
              </a:rPr>
              <a:t>“Politics”</a:t>
            </a:r>
            <a:endParaRPr lang="en-US" sz="1200" dirty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3" name="Gruppieren 2"/>
          <p:cNvGrpSpPr/>
          <p:nvPr/>
        </p:nvGrpSpPr>
        <p:grpSpPr>
          <a:xfrm>
            <a:off x="1068265" y="4013479"/>
            <a:ext cx="4064798" cy="1254367"/>
            <a:chOff x="1068265" y="4013479"/>
            <a:chExt cx="4064798" cy="1254367"/>
          </a:xfrm>
        </p:grpSpPr>
        <p:sp>
          <p:nvSpPr>
            <p:cNvPr id="24" name="Textfeld 23"/>
            <p:cNvSpPr txBox="1"/>
            <p:nvPr/>
          </p:nvSpPr>
          <p:spPr>
            <a:xfrm>
              <a:off x="4292108" y="4013479"/>
              <a:ext cx="402674" cy="276999"/>
            </a:xfrm>
            <a:prstGeom prst="rect">
              <a:avLst/>
            </a:prstGeom>
            <a:solidFill>
              <a:srgbClr val="0070C0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  <a:latin typeface="Arial Black" pitchFamily="34" charset="0"/>
                </a:rPr>
                <a:t>6</a:t>
              </a:r>
              <a:r>
                <a:rPr lang="el-GR" sz="1200" dirty="0" smtClean="0">
                  <a:solidFill>
                    <a:schemeClr val="bg1"/>
                  </a:solidFill>
                  <a:latin typeface="Arial Black" pitchFamily="34" charset="0"/>
                </a:rPr>
                <a:t>σ</a:t>
              </a:r>
              <a:endParaRPr lang="en-US" sz="12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52" name="Textfeld 51"/>
            <p:cNvSpPr txBox="1"/>
            <p:nvPr/>
          </p:nvSpPr>
          <p:spPr>
            <a:xfrm>
              <a:off x="1831832" y="4105149"/>
              <a:ext cx="535724" cy="276999"/>
            </a:xfrm>
            <a:prstGeom prst="rect">
              <a:avLst/>
            </a:prstGeom>
            <a:solidFill>
              <a:srgbClr val="0070C0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  <a:latin typeface="Arial Black" pitchFamily="34" charset="0"/>
                </a:rPr>
                <a:t>QFD</a:t>
              </a:r>
              <a:endParaRPr lang="en-US" sz="12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53" name="Textfeld 52"/>
            <p:cNvSpPr txBox="1"/>
            <p:nvPr/>
          </p:nvSpPr>
          <p:spPr>
            <a:xfrm>
              <a:off x="2142069" y="4552529"/>
              <a:ext cx="585417" cy="276999"/>
            </a:xfrm>
            <a:prstGeom prst="rect">
              <a:avLst/>
            </a:prstGeom>
            <a:solidFill>
              <a:srgbClr val="0070C0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  <a:latin typeface="Arial Black" pitchFamily="34" charset="0"/>
                </a:rPr>
                <a:t>TRIZ</a:t>
              </a:r>
              <a:endParaRPr lang="en-US" sz="12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54" name="Textfeld 53"/>
            <p:cNvSpPr txBox="1"/>
            <p:nvPr/>
          </p:nvSpPr>
          <p:spPr>
            <a:xfrm>
              <a:off x="3454312" y="4411053"/>
              <a:ext cx="595035" cy="276999"/>
            </a:xfrm>
            <a:prstGeom prst="rect">
              <a:avLst/>
            </a:prstGeom>
            <a:solidFill>
              <a:srgbClr val="0070C0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  <a:latin typeface="Arial Black" pitchFamily="34" charset="0"/>
                </a:rPr>
                <a:t>Lean</a:t>
              </a:r>
              <a:endParaRPr lang="en-US" sz="12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55" name="Textfeld 54"/>
            <p:cNvSpPr txBox="1"/>
            <p:nvPr/>
          </p:nvSpPr>
          <p:spPr>
            <a:xfrm>
              <a:off x="4568934" y="4642836"/>
              <a:ext cx="564129" cy="276999"/>
            </a:xfrm>
            <a:prstGeom prst="rect">
              <a:avLst/>
            </a:prstGeom>
            <a:solidFill>
              <a:srgbClr val="0070C0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  <a:latin typeface="Arial Black" pitchFamily="34" charset="0"/>
                </a:rPr>
                <a:t>TQM</a:t>
              </a:r>
              <a:endParaRPr lang="en-US" sz="12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58" name="Textfeld 57"/>
            <p:cNvSpPr txBox="1"/>
            <p:nvPr/>
          </p:nvSpPr>
          <p:spPr>
            <a:xfrm>
              <a:off x="1068265" y="4990847"/>
              <a:ext cx="1050288" cy="276999"/>
            </a:xfrm>
            <a:prstGeom prst="rect">
              <a:avLst/>
            </a:prstGeom>
            <a:solidFill>
              <a:srgbClr val="0070C0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  <a:latin typeface="Arial Black" pitchFamily="34" charset="0"/>
                </a:rPr>
                <a:t>Heuristics</a:t>
              </a:r>
              <a:endParaRPr lang="en-US" sz="12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60" name="Textfeld 59"/>
            <p:cNvSpPr txBox="1"/>
            <p:nvPr/>
          </p:nvSpPr>
          <p:spPr>
            <a:xfrm>
              <a:off x="3016051" y="4972258"/>
              <a:ext cx="1298112" cy="276999"/>
            </a:xfrm>
            <a:prstGeom prst="rect">
              <a:avLst/>
            </a:prstGeom>
            <a:solidFill>
              <a:srgbClr val="0070C0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  <a:latin typeface="Arial Black" pitchFamily="34" charset="0"/>
                </a:rPr>
                <a:t>Concurrent E</a:t>
              </a:r>
              <a:endParaRPr lang="en-US" sz="12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28" name="Textfeld 27"/>
          <p:cNvSpPr txBox="1"/>
          <p:nvPr/>
        </p:nvSpPr>
        <p:spPr>
          <a:xfrm>
            <a:off x="1945010" y="3117324"/>
            <a:ext cx="29059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chemeClr val="accent3">
                    <a:lumMod val="50000"/>
                  </a:schemeClr>
                </a:solidFill>
                <a:latin typeface="Corbel" pitchFamily="34" charset="0"/>
              </a:rPr>
              <a:t>(Operational Rationality)</a:t>
            </a:r>
            <a:endParaRPr lang="en-US" sz="2000" b="1" i="1" dirty="0">
              <a:solidFill>
                <a:schemeClr val="accent3">
                  <a:lumMod val="50000"/>
                </a:schemeClr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783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Early Development Phases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C8F1-53F0-4A5A-8FCD-C8E2CF730D06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smtClean="0"/>
              <a:t>XAMConsult GmbH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Decision Making, 29.11.2012</a:t>
            </a:r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idx="14"/>
          </p:nvPr>
        </p:nvSpPr>
        <p:spPr>
          <a:xfrm>
            <a:off x="6444208" y="1196752"/>
            <a:ext cx="2520280" cy="4929411"/>
          </a:xfrm>
        </p:spPr>
        <p:txBody>
          <a:bodyPr>
            <a:normAutofit fontScale="92500"/>
          </a:bodyPr>
          <a:lstStyle/>
          <a:p>
            <a:r>
              <a:rPr lang="en-US" sz="1600" dirty="0" smtClean="0"/>
              <a:t>Early phases: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Very high committed cost, i.e. high responsibility for the accumulated cost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Very low cost for changes with concepts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Very high uncertainty, i.e. little available information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/>
          </a:p>
          <a:p>
            <a:r>
              <a:rPr lang="en-US" sz="1600" dirty="0" smtClean="0">
                <a:solidFill>
                  <a:srgbClr val="C00000"/>
                </a:solidFill>
              </a:rPr>
              <a:t>Necessary is an extended search for alternatives and methods for decision rules in order to evaluate the best and most innovative alternatives (based e.g. on “lessons learnt”).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/>
          </a:p>
        </p:txBody>
      </p:sp>
      <p:sp>
        <p:nvSpPr>
          <p:cNvPr id="9" name="Rectangle 58"/>
          <p:cNvSpPr>
            <a:spLocks noChangeArrowheads="1"/>
          </p:cNvSpPr>
          <p:nvPr/>
        </p:nvSpPr>
        <p:spPr bwMode="auto">
          <a:xfrm>
            <a:off x="977901" y="3281363"/>
            <a:ext cx="782638" cy="265906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10" name="Rectangle 59"/>
          <p:cNvSpPr>
            <a:spLocks noChangeArrowheads="1"/>
          </p:cNvSpPr>
          <p:nvPr/>
        </p:nvSpPr>
        <p:spPr bwMode="auto">
          <a:xfrm>
            <a:off x="1952626" y="5410200"/>
            <a:ext cx="760413" cy="54927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11" name="Rectangle 60"/>
          <p:cNvSpPr>
            <a:spLocks noChangeArrowheads="1"/>
          </p:cNvSpPr>
          <p:nvPr/>
        </p:nvSpPr>
        <p:spPr bwMode="auto">
          <a:xfrm>
            <a:off x="2965451" y="5667375"/>
            <a:ext cx="741363" cy="279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12" name="Rectangle 61"/>
          <p:cNvSpPr>
            <a:spLocks noChangeArrowheads="1"/>
          </p:cNvSpPr>
          <p:nvPr/>
        </p:nvSpPr>
        <p:spPr bwMode="auto">
          <a:xfrm>
            <a:off x="3948114" y="5673725"/>
            <a:ext cx="782638" cy="279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13" name="Line 6"/>
          <p:cNvSpPr>
            <a:spLocks noChangeShapeType="1"/>
          </p:cNvSpPr>
          <p:nvPr/>
        </p:nvSpPr>
        <p:spPr bwMode="auto">
          <a:xfrm flipV="1">
            <a:off x="876301" y="5940425"/>
            <a:ext cx="5108575" cy="174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 flipV="1">
            <a:off x="876301" y="1628775"/>
            <a:ext cx="0" cy="43322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877889" y="2200275"/>
            <a:ext cx="5049838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6" name="Group 48"/>
          <p:cNvGrpSpPr>
            <a:grpSpLocks/>
          </p:cNvGrpSpPr>
          <p:nvPr/>
        </p:nvGrpSpPr>
        <p:grpSpPr bwMode="auto">
          <a:xfrm>
            <a:off x="1001714" y="1682750"/>
            <a:ext cx="4492625" cy="558800"/>
            <a:chOff x="919" y="3606"/>
            <a:chExt cx="2830" cy="359"/>
          </a:xfrm>
        </p:grpSpPr>
        <p:sp>
          <p:nvSpPr>
            <p:cNvPr id="37" name="Text Box 22"/>
            <p:cNvSpPr txBox="1">
              <a:spLocks noChangeArrowheads="1"/>
            </p:cNvSpPr>
            <p:nvPr/>
          </p:nvSpPr>
          <p:spPr bwMode="auto">
            <a:xfrm>
              <a:off x="919" y="3606"/>
              <a:ext cx="407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GB" b="1" dirty="0">
                  <a:latin typeface="Corbel" pitchFamily="34" charset="0"/>
                </a:rPr>
                <a:t>Pre-</a:t>
              </a:r>
            </a:p>
            <a:p>
              <a:pPr algn="ctr" eaLnBrk="1" hangingPunct="1"/>
              <a:r>
                <a:rPr lang="en-GB" b="1" dirty="0">
                  <a:latin typeface="Corbel" pitchFamily="34" charset="0"/>
                </a:rPr>
                <a:t>Study</a:t>
              </a:r>
            </a:p>
          </p:txBody>
        </p:sp>
        <p:sp>
          <p:nvSpPr>
            <p:cNvPr id="38" name="Text Box 23"/>
            <p:cNvSpPr txBox="1">
              <a:spLocks noChangeArrowheads="1"/>
            </p:cNvSpPr>
            <p:nvPr/>
          </p:nvSpPr>
          <p:spPr bwMode="auto">
            <a:xfrm>
              <a:off x="1515" y="3615"/>
              <a:ext cx="407" cy="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GB" b="1" dirty="0">
                  <a:latin typeface="Corbel" pitchFamily="34" charset="0"/>
                </a:rPr>
                <a:t>Main-</a:t>
              </a:r>
            </a:p>
            <a:p>
              <a:pPr algn="ctr" eaLnBrk="1" hangingPunct="1"/>
              <a:r>
                <a:rPr lang="en-GB" b="1" dirty="0">
                  <a:latin typeface="Corbel" pitchFamily="34" charset="0"/>
                </a:rPr>
                <a:t>Study</a:t>
              </a:r>
            </a:p>
          </p:txBody>
        </p:sp>
        <p:sp>
          <p:nvSpPr>
            <p:cNvPr id="39" name="Text Box 24"/>
            <p:cNvSpPr txBox="1">
              <a:spLocks noChangeArrowheads="1"/>
            </p:cNvSpPr>
            <p:nvPr/>
          </p:nvSpPr>
          <p:spPr bwMode="auto">
            <a:xfrm>
              <a:off x="2135" y="3629"/>
              <a:ext cx="447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GB" b="1" dirty="0">
                  <a:latin typeface="Corbel" pitchFamily="34" charset="0"/>
                </a:rPr>
                <a:t>Detail-</a:t>
              </a:r>
            </a:p>
            <a:p>
              <a:pPr algn="ctr" eaLnBrk="1" hangingPunct="1"/>
              <a:r>
                <a:rPr lang="en-GB" b="1" dirty="0">
                  <a:latin typeface="Corbel" pitchFamily="34" charset="0"/>
                </a:rPr>
                <a:t>Study</a:t>
              </a:r>
            </a:p>
          </p:txBody>
        </p:sp>
        <p:sp>
          <p:nvSpPr>
            <p:cNvPr id="40" name="Text Box 25"/>
            <p:cNvSpPr txBox="1">
              <a:spLocks noChangeArrowheads="1"/>
            </p:cNvSpPr>
            <p:nvPr/>
          </p:nvSpPr>
          <p:spPr bwMode="auto">
            <a:xfrm>
              <a:off x="2780" y="3719"/>
              <a:ext cx="381" cy="1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GB" b="1">
                  <a:latin typeface="Corbel" pitchFamily="34" charset="0"/>
                </a:rPr>
                <a:t>MAIT</a:t>
              </a:r>
            </a:p>
          </p:txBody>
        </p:sp>
        <p:sp>
          <p:nvSpPr>
            <p:cNvPr id="41" name="Text Box 26"/>
            <p:cNvSpPr txBox="1">
              <a:spLocks noChangeArrowheads="1"/>
            </p:cNvSpPr>
            <p:nvPr/>
          </p:nvSpPr>
          <p:spPr bwMode="auto">
            <a:xfrm>
              <a:off x="3449" y="3719"/>
              <a:ext cx="300" cy="1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GB" b="1">
                  <a:latin typeface="Corbel" pitchFamily="34" charset="0"/>
                </a:rPr>
                <a:t>Use</a:t>
              </a:r>
            </a:p>
          </p:txBody>
        </p:sp>
      </p:grpSp>
      <p:sp>
        <p:nvSpPr>
          <p:cNvPr id="18" name="Text Box 29"/>
          <p:cNvSpPr txBox="1">
            <a:spLocks noChangeArrowheads="1"/>
          </p:cNvSpPr>
          <p:nvPr/>
        </p:nvSpPr>
        <p:spPr bwMode="auto">
          <a:xfrm>
            <a:off x="412751" y="2035175"/>
            <a:ext cx="479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b="1" i="1"/>
              <a:t>100</a:t>
            </a:r>
          </a:p>
        </p:txBody>
      </p:sp>
      <p:sp>
        <p:nvSpPr>
          <p:cNvPr id="22" name="Text Box 33"/>
          <p:cNvSpPr txBox="1">
            <a:spLocks noChangeArrowheads="1"/>
          </p:cNvSpPr>
          <p:nvPr/>
        </p:nvSpPr>
        <p:spPr bwMode="auto">
          <a:xfrm>
            <a:off x="2670176" y="5969000"/>
            <a:ext cx="1112838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800" b="1" i="1" dirty="0" smtClean="0">
                <a:latin typeface="Corbel" pitchFamily="34" charset="0"/>
              </a:rPr>
              <a:t>Life Cycle</a:t>
            </a:r>
            <a:endParaRPr lang="en-GB" sz="1800" b="1" i="1" dirty="0">
              <a:latin typeface="Corbel" pitchFamily="34" charset="0"/>
            </a:endParaRPr>
          </a:p>
        </p:txBody>
      </p:sp>
      <p:sp>
        <p:nvSpPr>
          <p:cNvPr id="24" name="Line 46"/>
          <p:cNvSpPr>
            <a:spLocks noChangeShapeType="1"/>
          </p:cNvSpPr>
          <p:nvPr/>
        </p:nvSpPr>
        <p:spPr bwMode="auto">
          <a:xfrm>
            <a:off x="852489" y="4056063"/>
            <a:ext cx="5132388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Text Box 47"/>
          <p:cNvSpPr txBox="1">
            <a:spLocks noChangeArrowheads="1"/>
          </p:cNvSpPr>
          <p:nvPr/>
        </p:nvSpPr>
        <p:spPr bwMode="auto">
          <a:xfrm>
            <a:off x="488951" y="3913188"/>
            <a:ext cx="38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b="1" i="1"/>
              <a:t>50</a:t>
            </a:r>
          </a:p>
        </p:txBody>
      </p:sp>
      <p:sp>
        <p:nvSpPr>
          <p:cNvPr id="26" name="Line 49"/>
          <p:cNvSpPr>
            <a:spLocks noChangeShapeType="1"/>
          </p:cNvSpPr>
          <p:nvPr/>
        </p:nvSpPr>
        <p:spPr bwMode="auto">
          <a:xfrm flipV="1">
            <a:off x="1860551" y="2084388"/>
            <a:ext cx="0" cy="3865563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50"/>
          <p:cNvSpPr>
            <a:spLocks noChangeShapeType="1"/>
          </p:cNvSpPr>
          <p:nvPr/>
        </p:nvSpPr>
        <p:spPr bwMode="auto">
          <a:xfrm flipV="1">
            <a:off x="2835276" y="2093913"/>
            <a:ext cx="0" cy="3856038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Line 51"/>
          <p:cNvSpPr>
            <a:spLocks noChangeShapeType="1"/>
          </p:cNvSpPr>
          <p:nvPr/>
        </p:nvSpPr>
        <p:spPr bwMode="auto">
          <a:xfrm flipV="1">
            <a:off x="3821114" y="2073275"/>
            <a:ext cx="0" cy="3876675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52"/>
          <p:cNvSpPr>
            <a:spLocks noChangeShapeType="1"/>
          </p:cNvSpPr>
          <p:nvPr/>
        </p:nvSpPr>
        <p:spPr bwMode="auto">
          <a:xfrm flipV="1">
            <a:off x="4805364" y="2073275"/>
            <a:ext cx="0" cy="3844925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53"/>
          <p:cNvSpPr>
            <a:spLocks noChangeShapeType="1"/>
          </p:cNvSpPr>
          <p:nvPr/>
        </p:nvSpPr>
        <p:spPr bwMode="auto">
          <a:xfrm flipV="1">
            <a:off x="5772151" y="2073275"/>
            <a:ext cx="0" cy="3876675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Freeform 57"/>
          <p:cNvSpPr>
            <a:spLocks/>
          </p:cNvSpPr>
          <p:nvPr/>
        </p:nvSpPr>
        <p:spPr bwMode="auto">
          <a:xfrm>
            <a:off x="895351" y="2192338"/>
            <a:ext cx="4876800" cy="3767138"/>
          </a:xfrm>
          <a:custGeom>
            <a:avLst/>
            <a:gdLst>
              <a:gd name="T0" fmla="*/ 0 w 3072"/>
              <a:gd name="T1" fmla="*/ 1780 h 2419"/>
              <a:gd name="T2" fmla="*/ 608 w 3072"/>
              <a:gd name="T3" fmla="*/ 1647 h 2419"/>
              <a:gd name="T4" fmla="*/ 1222 w 3072"/>
              <a:gd name="T5" fmla="*/ 1525 h 2419"/>
              <a:gd name="T6" fmla="*/ 1542 w 3072"/>
              <a:gd name="T7" fmla="*/ 1473 h 2419"/>
              <a:gd name="T8" fmla="*/ 1856 w 3072"/>
              <a:gd name="T9" fmla="*/ 1402 h 2419"/>
              <a:gd name="T10" fmla="*/ 2176 w 3072"/>
              <a:gd name="T11" fmla="*/ 1191 h 2419"/>
              <a:gd name="T12" fmla="*/ 2464 w 3072"/>
              <a:gd name="T13" fmla="*/ 881 h 2419"/>
              <a:gd name="T14" fmla="*/ 3072 w 3072"/>
              <a:gd name="T15" fmla="*/ 0 h 241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072" h="2419">
                <a:moveTo>
                  <a:pt x="0" y="2419"/>
                </a:moveTo>
                <a:cubicBezTo>
                  <a:pt x="202" y="2358"/>
                  <a:pt x="404" y="2298"/>
                  <a:pt x="608" y="2240"/>
                </a:cubicBezTo>
                <a:cubicBezTo>
                  <a:pt x="812" y="2182"/>
                  <a:pt x="1066" y="2113"/>
                  <a:pt x="1222" y="2074"/>
                </a:cubicBezTo>
                <a:cubicBezTo>
                  <a:pt x="1378" y="2035"/>
                  <a:pt x="1436" y="2031"/>
                  <a:pt x="1542" y="2003"/>
                </a:cubicBezTo>
                <a:cubicBezTo>
                  <a:pt x="1648" y="1975"/>
                  <a:pt x="1750" y="1971"/>
                  <a:pt x="1856" y="1907"/>
                </a:cubicBezTo>
                <a:cubicBezTo>
                  <a:pt x="1962" y="1843"/>
                  <a:pt x="2075" y="1737"/>
                  <a:pt x="2176" y="1619"/>
                </a:cubicBezTo>
                <a:cubicBezTo>
                  <a:pt x="2277" y="1501"/>
                  <a:pt x="2315" y="1467"/>
                  <a:pt x="2464" y="1197"/>
                </a:cubicBezTo>
                <a:cubicBezTo>
                  <a:pt x="2613" y="927"/>
                  <a:pt x="2842" y="463"/>
                  <a:pt x="3072" y="0"/>
                </a:cubicBezTo>
              </a:path>
            </a:pathLst>
          </a:custGeom>
          <a:noFill/>
          <a:ln w="38100" cmpd="sng">
            <a:solidFill>
              <a:schemeClr val="accent3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63"/>
          <p:cNvSpPr>
            <a:spLocks noChangeShapeType="1"/>
          </p:cNvSpPr>
          <p:nvPr/>
        </p:nvSpPr>
        <p:spPr bwMode="auto">
          <a:xfrm>
            <a:off x="874714" y="5032375"/>
            <a:ext cx="5140325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64"/>
          <p:cNvSpPr>
            <a:spLocks noChangeShapeType="1"/>
          </p:cNvSpPr>
          <p:nvPr/>
        </p:nvSpPr>
        <p:spPr bwMode="auto">
          <a:xfrm>
            <a:off x="884239" y="3109913"/>
            <a:ext cx="50403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Text Box 65"/>
          <p:cNvSpPr txBox="1">
            <a:spLocks noChangeArrowheads="1"/>
          </p:cNvSpPr>
          <p:nvPr/>
        </p:nvSpPr>
        <p:spPr bwMode="auto">
          <a:xfrm>
            <a:off x="495301" y="4876800"/>
            <a:ext cx="38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b="1" i="1"/>
              <a:t>25</a:t>
            </a:r>
          </a:p>
        </p:txBody>
      </p:sp>
      <p:sp>
        <p:nvSpPr>
          <p:cNvPr id="36" name="Text Box 66"/>
          <p:cNvSpPr txBox="1">
            <a:spLocks noChangeArrowheads="1"/>
          </p:cNvSpPr>
          <p:nvPr/>
        </p:nvSpPr>
        <p:spPr bwMode="auto">
          <a:xfrm>
            <a:off x="506414" y="2954338"/>
            <a:ext cx="38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b="1" i="1"/>
              <a:t>75</a:t>
            </a:r>
          </a:p>
        </p:txBody>
      </p:sp>
      <p:sp>
        <p:nvSpPr>
          <p:cNvPr id="42" name="Text Box 33"/>
          <p:cNvSpPr txBox="1">
            <a:spLocks noChangeArrowheads="1"/>
          </p:cNvSpPr>
          <p:nvPr/>
        </p:nvSpPr>
        <p:spPr bwMode="auto">
          <a:xfrm>
            <a:off x="451270" y="1023034"/>
            <a:ext cx="29138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800" b="1" i="1" dirty="0" smtClean="0">
                <a:latin typeface="Corbel" pitchFamily="34" charset="0"/>
              </a:rPr>
              <a:t>Respective Cost in % of the</a:t>
            </a:r>
          </a:p>
          <a:p>
            <a:pPr eaLnBrk="1" hangingPunct="1"/>
            <a:r>
              <a:rPr lang="en-GB" sz="1800" b="1" i="1" dirty="0" smtClean="0">
                <a:latin typeface="Corbel" pitchFamily="34" charset="0"/>
              </a:rPr>
              <a:t>Accumulated Life Cycle Cost</a:t>
            </a:r>
            <a:endParaRPr lang="en-GB" sz="1800" b="1" i="1" dirty="0">
              <a:latin typeface="Corbel" pitchFamily="34" charset="0"/>
            </a:endParaRPr>
          </a:p>
        </p:txBody>
      </p:sp>
      <p:sp>
        <p:nvSpPr>
          <p:cNvPr id="44" name="Textfeld 43"/>
          <p:cNvSpPr txBox="1"/>
          <p:nvPr/>
        </p:nvSpPr>
        <p:spPr>
          <a:xfrm>
            <a:off x="1803351" y="4138038"/>
            <a:ext cx="1254003" cy="64698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Corbel" pitchFamily="34" charset="0"/>
              </a:rPr>
              <a:t>Committed</a:t>
            </a:r>
          </a:p>
          <a:p>
            <a:r>
              <a:rPr lang="en-US" sz="1600" b="1" dirty="0" smtClean="0">
                <a:solidFill>
                  <a:schemeClr val="bg1"/>
                </a:solidFill>
                <a:latin typeface="Corbel" pitchFamily="34" charset="0"/>
              </a:rPr>
              <a:t>Costs</a:t>
            </a:r>
            <a:endParaRPr lang="en-US" sz="1600" b="1" dirty="0">
              <a:solidFill>
                <a:schemeClr val="bg1"/>
              </a:solidFill>
              <a:latin typeface="Corbel" pitchFamily="34" charset="0"/>
            </a:endParaRPr>
          </a:p>
        </p:txBody>
      </p:sp>
      <p:grpSp>
        <p:nvGrpSpPr>
          <p:cNvPr id="20" name="Gruppieren 19"/>
          <p:cNvGrpSpPr/>
          <p:nvPr/>
        </p:nvGrpSpPr>
        <p:grpSpPr>
          <a:xfrm>
            <a:off x="1003852" y="2429630"/>
            <a:ext cx="3737113" cy="3146222"/>
            <a:chOff x="1003852" y="2429630"/>
            <a:chExt cx="3737113" cy="3146222"/>
          </a:xfrm>
        </p:grpSpPr>
        <p:sp>
          <p:nvSpPr>
            <p:cNvPr id="46" name="Freihandform 45"/>
            <p:cNvSpPr/>
            <p:nvPr/>
          </p:nvSpPr>
          <p:spPr>
            <a:xfrm>
              <a:off x="1003852" y="2773017"/>
              <a:ext cx="3737113" cy="2802835"/>
            </a:xfrm>
            <a:custGeom>
              <a:avLst/>
              <a:gdLst>
                <a:gd name="connsiteX0" fmla="*/ 0 w 3737113"/>
                <a:gd name="connsiteY0" fmla="*/ 0 h 2802835"/>
                <a:gd name="connsiteX1" fmla="*/ 79513 w 3737113"/>
                <a:gd name="connsiteY1" fmla="*/ 685800 h 2802835"/>
                <a:gd name="connsiteX2" fmla="*/ 278296 w 3737113"/>
                <a:gd name="connsiteY2" fmla="*/ 1371600 h 2802835"/>
                <a:gd name="connsiteX3" fmla="*/ 725557 w 3737113"/>
                <a:gd name="connsiteY3" fmla="*/ 1967948 h 2802835"/>
                <a:gd name="connsiteX4" fmla="*/ 1610139 w 3737113"/>
                <a:gd name="connsiteY4" fmla="*/ 2355574 h 2802835"/>
                <a:gd name="connsiteX5" fmla="*/ 3737113 w 3737113"/>
                <a:gd name="connsiteY5" fmla="*/ 2802835 h 2802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37113" h="2802835">
                  <a:moveTo>
                    <a:pt x="0" y="0"/>
                  </a:moveTo>
                  <a:cubicBezTo>
                    <a:pt x="16565" y="228600"/>
                    <a:pt x="33130" y="457200"/>
                    <a:pt x="79513" y="685800"/>
                  </a:cubicBezTo>
                  <a:cubicBezTo>
                    <a:pt x="125896" y="914400"/>
                    <a:pt x="170622" y="1157909"/>
                    <a:pt x="278296" y="1371600"/>
                  </a:cubicBezTo>
                  <a:cubicBezTo>
                    <a:pt x="385970" y="1585291"/>
                    <a:pt x="503583" y="1803952"/>
                    <a:pt x="725557" y="1967948"/>
                  </a:cubicBezTo>
                  <a:cubicBezTo>
                    <a:pt x="947531" y="2131944"/>
                    <a:pt x="1108213" y="2216426"/>
                    <a:pt x="1610139" y="2355574"/>
                  </a:cubicBezTo>
                  <a:cubicBezTo>
                    <a:pt x="2112065" y="2494722"/>
                    <a:pt x="2924589" y="2648778"/>
                    <a:pt x="3737113" y="2802835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feld 46"/>
            <p:cNvSpPr txBox="1"/>
            <p:nvPr/>
          </p:nvSpPr>
          <p:spPr>
            <a:xfrm>
              <a:off x="1076398" y="2429630"/>
              <a:ext cx="1317190" cy="646986"/>
            </a:xfrm>
            <a:prstGeom prst="round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  <a:latin typeface="Corbel" pitchFamily="34" charset="0"/>
                </a:rPr>
                <a:t>Uncertainty</a:t>
              </a:r>
            </a:p>
            <a:p>
              <a:r>
                <a:rPr lang="en-US" sz="1600" b="1" dirty="0" smtClean="0">
                  <a:solidFill>
                    <a:schemeClr val="bg1"/>
                  </a:solidFill>
                  <a:latin typeface="Corbel" pitchFamily="34" charset="0"/>
                </a:rPr>
                <a:t>(qualitative)</a:t>
              </a:r>
              <a:endParaRPr lang="en-US" sz="1600" b="1" dirty="0">
                <a:solidFill>
                  <a:schemeClr val="bg1"/>
                </a:solidFill>
                <a:latin typeface="Corbel" pitchFamily="34" charset="0"/>
              </a:endParaRPr>
            </a:p>
          </p:txBody>
        </p:sp>
      </p:grpSp>
      <p:sp>
        <p:nvSpPr>
          <p:cNvPr id="48" name="Textfeld 47"/>
          <p:cNvSpPr txBox="1"/>
          <p:nvPr/>
        </p:nvSpPr>
        <p:spPr>
          <a:xfrm>
            <a:off x="4609534" y="4357410"/>
            <a:ext cx="1402475" cy="646986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Corbel" pitchFamily="34" charset="0"/>
              </a:rPr>
              <a:t>Accumulated</a:t>
            </a:r>
          </a:p>
          <a:p>
            <a:r>
              <a:rPr lang="en-US" sz="1600" b="1" dirty="0" smtClean="0">
                <a:solidFill>
                  <a:schemeClr val="bg1"/>
                </a:solidFill>
                <a:latin typeface="Corbel" pitchFamily="34" charset="0"/>
              </a:rPr>
              <a:t>Cost</a:t>
            </a:r>
            <a:endParaRPr lang="en-US" sz="1600" b="1" dirty="0">
              <a:solidFill>
                <a:schemeClr val="bg1"/>
              </a:solidFill>
              <a:latin typeface="Corbel" pitchFamily="34" charset="0"/>
            </a:endParaRPr>
          </a:p>
        </p:txBody>
      </p:sp>
      <p:grpSp>
        <p:nvGrpSpPr>
          <p:cNvPr id="19" name="Gruppieren 18"/>
          <p:cNvGrpSpPr/>
          <p:nvPr/>
        </p:nvGrpSpPr>
        <p:grpSpPr>
          <a:xfrm>
            <a:off x="884583" y="1470991"/>
            <a:ext cx="3975652" cy="4512366"/>
            <a:chOff x="884583" y="1470991"/>
            <a:chExt cx="3975652" cy="4512366"/>
          </a:xfrm>
        </p:grpSpPr>
        <p:sp>
          <p:nvSpPr>
            <p:cNvPr id="43" name="Textfeld 42"/>
            <p:cNvSpPr txBox="1"/>
            <p:nvPr/>
          </p:nvSpPr>
          <p:spPr>
            <a:xfrm>
              <a:off x="3402154" y="2615784"/>
              <a:ext cx="1212721" cy="374571"/>
            </a:xfrm>
            <a:prstGeom prst="roundRect">
              <a:avLst/>
            </a:prstGeom>
            <a:solidFill>
              <a:srgbClr val="C00000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  <a:latin typeface="Corbel" pitchFamily="34" charset="0"/>
                </a:rPr>
                <a:t>Change fee</a:t>
              </a:r>
              <a:endParaRPr lang="en-US" sz="1600" b="1" dirty="0">
                <a:solidFill>
                  <a:schemeClr val="bg1"/>
                </a:solidFill>
                <a:latin typeface="Corbel" pitchFamily="34" charset="0"/>
              </a:endParaRPr>
            </a:p>
          </p:txBody>
        </p:sp>
        <p:sp>
          <p:nvSpPr>
            <p:cNvPr id="17" name="Freihandform 16"/>
            <p:cNvSpPr/>
            <p:nvPr/>
          </p:nvSpPr>
          <p:spPr>
            <a:xfrm>
              <a:off x="884583" y="1470991"/>
              <a:ext cx="3975652" cy="4512366"/>
            </a:xfrm>
            <a:custGeom>
              <a:avLst/>
              <a:gdLst>
                <a:gd name="connsiteX0" fmla="*/ 0 w 3975652"/>
                <a:gd name="connsiteY0" fmla="*/ 4512366 h 4512366"/>
                <a:gd name="connsiteX1" fmla="*/ 775252 w 3975652"/>
                <a:gd name="connsiteY1" fmla="*/ 4452731 h 4512366"/>
                <a:gd name="connsiteX2" fmla="*/ 1480930 w 3975652"/>
                <a:gd name="connsiteY2" fmla="*/ 4343400 h 4512366"/>
                <a:gd name="connsiteX3" fmla="*/ 2166730 w 3975652"/>
                <a:gd name="connsiteY3" fmla="*/ 4134679 h 4512366"/>
                <a:gd name="connsiteX4" fmla="*/ 2723321 w 3975652"/>
                <a:gd name="connsiteY4" fmla="*/ 3876261 h 4512366"/>
                <a:gd name="connsiteX5" fmla="*/ 3150704 w 3975652"/>
                <a:gd name="connsiteY5" fmla="*/ 3468757 h 4512366"/>
                <a:gd name="connsiteX6" fmla="*/ 3339547 w 3975652"/>
                <a:gd name="connsiteY6" fmla="*/ 3140766 h 4512366"/>
                <a:gd name="connsiteX7" fmla="*/ 3538330 w 3975652"/>
                <a:gd name="connsiteY7" fmla="*/ 2574235 h 4512366"/>
                <a:gd name="connsiteX8" fmla="*/ 3677478 w 3975652"/>
                <a:gd name="connsiteY8" fmla="*/ 1888435 h 4512366"/>
                <a:gd name="connsiteX9" fmla="*/ 3796747 w 3975652"/>
                <a:gd name="connsiteY9" fmla="*/ 1063487 h 4512366"/>
                <a:gd name="connsiteX10" fmla="*/ 3886200 w 3975652"/>
                <a:gd name="connsiteY10" fmla="*/ 437322 h 4512366"/>
                <a:gd name="connsiteX11" fmla="*/ 3975652 w 3975652"/>
                <a:gd name="connsiteY11" fmla="*/ 0 h 4512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75652" h="4512366">
                  <a:moveTo>
                    <a:pt x="0" y="4512366"/>
                  </a:moveTo>
                  <a:cubicBezTo>
                    <a:pt x="264215" y="4496629"/>
                    <a:pt x="528431" y="4480892"/>
                    <a:pt x="775252" y="4452731"/>
                  </a:cubicBezTo>
                  <a:cubicBezTo>
                    <a:pt x="1022073" y="4424570"/>
                    <a:pt x="1249017" y="4396409"/>
                    <a:pt x="1480930" y="4343400"/>
                  </a:cubicBezTo>
                  <a:cubicBezTo>
                    <a:pt x="1712843" y="4290391"/>
                    <a:pt x="1959665" y="4212535"/>
                    <a:pt x="2166730" y="4134679"/>
                  </a:cubicBezTo>
                  <a:cubicBezTo>
                    <a:pt x="2373795" y="4056822"/>
                    <a:pt x="2559325" y="3987248"/>
                    <a:pt x="2723321" y="3876261"/>
                  </a:cubicBezTo>
                  <a:cubicBezTo>
                    <a:pt x="2887317" y="3765274"/>
                    <a:pt x="3048000" y="3591339"/>
                    <a:pt x="3150704" y="3468757"/>
                  </a:cubicBezTo>
                  <a:cubicBezTo>
                    <a:pt x="3253408" y="3346174"/>
                    <a:pt x="3274943" y="3289853"/>
                    <a:pt x="3339547" y="3140766"/>
                  </a:cubicBezTo>
                  <a:cubicBezTo>
                    <a:pt x="3404151" y="2991679"/>
                    <a:pt x="3482008" y="2782957"/>
                    <a:pt x="3538330" y="2574235"/>
                  </a:cubicBezTo>
                  <a:cubicBezTo>
                    <a:pt x="3594652" y="2365513"/>
                    <a:pt x="3634408" y="2140226"/>
                    <a:pt x="3677478" y="1888435"/>
                  </a:cubicBezTo>
                  <a:cubicBezTo>
                    <a:pt x="3720548" y="1636644"/>
                    <a:pt x="3761960" y="1305339"/>
                    <a:pt x="3796747" y="1063487"/>
                  </a:cubicBezTo>
                  <a:cubicBezTo>
                    <a:pt x="3831534" y="821635"/>
                    <a:pt x="3856383" y="614570"/>
                    <a:pt x="3886200" y="437322"/>
                  </a:cubicBezTo>
                  <a:cubicBezTo>
                    <a:pt x="3916018" y="260074"/>
                    <a:pt x="3945835" y="130037"/>
                    <a:pt x="3975652" y="0"/>
                  </a:cubicBezTo>
                </a:path>
              </a:pathLst>
            </a:cu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10391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ieren 10"/>
          <p:cNvGrpSpPr/>
          <p:nvPr/>
        </p:nvGrpSpPr>
        <p:grpSpPr>
          <a:xfrm>
            <a:off x="602820" y="2712879"/>
            <a:ext cx="5381978" cy="3020376"/>
            <a:chOff x="602820" y="2712879"/>
            <a:chExt cx="5381978" cy="3020376"/>
          </a:xfrm>
        </p:grpSpPr>
        <p:grpSp>
          <p:nvGrpSpPr>
            <p:cNvPr id="3" name="Gruppieren 2"/>
            <p:cNvGrpSpPr/>
            <p:nvPr/>
          </p:nvGrpSpPr>
          <p:grpSpPr>
            <a:xfrm>
              <a:off x="602820" y="2712879"/>
              <a:ext cx="5381978" cy="3020376"/>
              <a:chOff x="602820" y="2712879"/>
              <a:chExt cx="5381978" cy="3020376"/>
            </a:xfrm>
          </p:grpSpPr>
          <p:sp>
            <p:nvSpPr>
              <p:cNvPr id="38" name="Freihandform 37"/>
              <p:cNvSpPr/>
              <p:nvPr/>
            </p:nvSpPr>
            <p:spPr>
              <a:xfrm>
                <a:off x="3662878" y="2713242"/>
                <a:ext cx="2321920" cy="2572512"/>
              </a:xfrm>
              <a:custGeom>
                <a:avLst/>
                <a:gdLst>
                  <a:gd name="connsiteX0" fmla="*/ 0 w 2321920"/>
                  <a:gd name="connsiteY0" fmla="*/ 1023871 h 2572512"/>
                  <a:gd name="connsiteX1" fmla="*/ 89452 w 2321920"/>
                  <a:gd name="connsiteY1" fmla="*/ 2415349 h 2572512"/>
                  <a:gd name="connsiteX2" fmla="*/ 109330 w 2321920"/>
                  <a:gd name="connsiteY2" fmla="*/ 2554497 h 2572512"/>
                  <a:gd name="connsiteX3" fmla="*/ 208722 w 2321920"/>
                  <a:gd name="connsiteY3" fmla="*/ 2544558 h 2572512"/>
                  <a:gd name="connsiteX4" fmla="*/ 2136913 w 2321920"/>
                  <a:gd name="connsiteY4" fmla="*/ 2544558 h 2572512"/>
                  <a:gd name="connsiteX5" fmla="*/ 2256182 w 2321920"/>
                  <a:gd name="connsiteY5" fmla="*/ 2544558 h 2572512"/>
                  <a:gd name="connsiteX6" fmla="*/ 2236304 w 2321920"/>
                  <a:gd name="connsiteY6" fmla="*/ 2455106 h 2572512"/>
                  <a:gd name="connsiteX7" fmla="*/ 2186609 w 2321920"/>
                  <a:gd name="connsiteY7" fmla="*/ 2027723 h 2572512"/>
                  <a:gd name="connsiteX8" fmla="*/ 2146852 w 2321920"/>
                  <a:gd name="connsiteY8" fmla="*/ 1679854 h 2572512"/>
                  <a:gd name="connsiteX9" fmla="*/ 2126974 w 2321920"/>
                  <a:gd name="connsiteY9" fmla="*/ 1331984 h 2572512"/>
                  <a:gd name="connsiteX10" fmla="*/ 2087217 w 2321920"/>
                  <a:gd name="connsiteY10" fmla="*/ 1043749 h 2572512"/>
                  <a:gd name="connsiteX11" fmla="*/ 2047461 w 2321920"/>
                  <a:gd name="connsiteY11" fmla="*/ 656123 h 2572512"/>
                  <a:gd name="connsiteX12" fmla="*/ 2007704 w 2321920"/>
                  <a:gd name="connsiteY12" fmla="*/ 447401 h 2572512"/>
                  <a:gd name="connsiteX13" fmla="*/ 1938130 w 2321920"/>
                  <a:gd name="connsiteY13" fmla="*/ 308254 h 2572512"/>
                  <a:gd name="connsiteX14" fmla="*/ 1858617 w 2321920"/>
                  <a:gd name="connsiteY14" fmla="*/ 188984 h 2572512"/>
                  <a:gd name="connsiteX15" fmla="*/ 1729409 w 2321920"/>
                  <a:gd name="connsiteY15" fmla="*/ 119410 h 2572512"/>
                  <a:gd name="connsiteX16" fmla="*/ 1431235 w 2321920"/>
                  <a:gd name="connsiteY16" fmla="*/ 29958 h 2572512"/>
                  <a:gd name="connsiteX17" fmla="*/ 1143000 w 2321920"/>
                  <a:gd name="connsiteY17" fmla="*/ 141 h 2572512"/>
                  <a:gd name="connsiteX18" fmla="*/ 894522 w 2321920"/>
                  <a:gd name="connsiteY18" fmla="*/ 20019 h 2572512"/>
                  <a:gd name="connsiteX19" fmla="*/ 785191 w 2321920"/>
                  <a:gd name="connsiteY19" fmla="*/ 49836 h 2572512"/>
                  <a:gd name="connsiteX20" fmla="*/ 675861 w 2321920"/>
                  <a:gd name="connsiteY20" fmla="*/ 99532 h 2572512"/>
                  <a:gd name="connsiteX21" fmla="*/ 586409 w 2321920"/>
                  <a:gd name="connsiteY21" fmla="*/ 218801 h 2572512"/>
                  <a:gd name="connsiteX22" fmla="*/ 506895 w 2321920"/>
                  <a:gd name="connsiteY22" fmla="*/ 338071 h 2572512"/>
                  <a:gd name="connsiteX23" fmla="*/ 437322 w 2321920"/>
                  <a:gd name="connsiteY23" fmla="*/ 526915 h 2572512"/>
                  <a:gd name="connsiteX24" fmla="*/ 318052 w 2321920"/>
                  <a:gd name="connsiteY24" fmla="*/ 695880 h 2572512"/>
                  <a:gd name="connsiteX25" fmla="*/ 198782 w 2321920"/>
                  <a:gd name="connsiteY25" fmla="*/ 835028 h 2572512"/>
                  <a:gd name="connsiteX26" fmla="*/ 129209 w 2321920"/>
                  <a:gd name="connsiteY26" fmla="*/ 924480 h 2572512"/>
                  <a:gd name="connsiteX27" fmla="*/ 49695 w 2321920"/>
                  <a:gd name="connsiteY27" fmla="*/ 994054 h 2572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321920" h="2572512">
                    <a:moveTo>
                      <a:pt x="0" y="1023871"/>
                    </a:moveTo>
                    <a:cubicBezTo>
                      <a:pt x="35615" y="1592058"/>
                      <a:pt x="71230" y="2160245"/>
                      <a:pt x="89452" y="2415349"/>
                    </a:cubicBezTo>
                    <a:cubicBezTo>
                      <a:pt x="107674" y="2670453"/>
                      <a:pt x="89452" y="2532962"/>
                      <a:pt x="109330" y="2554497"/>
                    </a:cubicBezTo>
                    <a:cubicBezTo>
                      <a:pt x="129208" y="2576032"/>
                      <a:pt x="208722" y="2544558"/>
                      <a:pt x="208722" y="2544558"/>
                    </a:cubicBezTo>
                    <a:lnTo>
                      <a:pt x="2136913" y="2544558"/>
                    </a:lnTo>
                    <a:cubicBezTo>
                      <a:pt x="2478156" y="2544558"/>
                      <a:pt x="2239617" y="2559467"/>
                      <a:pt x="2256182" y="2544558"/>
                    </a:cubicBezTo>
                    <a:cubicBezTo>
                      <a:pt x="2272747" y="2529649"/>
                      <a:pt x="2247900" y="2541245"/>
                      <a:pt x="2236304" y="2455106"/>
                    </a:cubicBezTo>
                    <a:cubicBezTo>
                      <a:pt x="2224709" y="2368967"/>
                      <a:pt x="2201518" y="2156932"/>
                      <a:pt x="2186609" y="2027723"/>
                    </a:cubicBezTo>
                    <a:cubicBezTo>
                      <a:pt x="2171700" y="1898514"/>
                      <a:pt x="2156791" y="1795810"/>
                      <a:pt x="2146852" y="1679854"/>
                    </a:cubicBezTo>
                    <a:cubicBezTo>
                      <a:pt x="2136913" y="1563898"/>
                      <a:pt x="2136913" y="1438001"/>
                      <a:pt x="2126974" y="1331984"/>
                    </a:cubicBezTo>
                    <a:cubicBezTo>
                      <a:pt x="2117035" y="1225967"/>
                      <a:pt x="2100469" y="1156392"/>
                      <a:pt x="2087217" y="1043749"/>
                    </a:cubicBezTo>
                    <a:cubicBezTo>
                      <a:pt x="2073965" y="931106"/>
                      <a:pt x="2060713" y="755514"/>
                      <a:pt x="2047461" y="656123"/>
                    </a:cubicBezTo>
                    <a:cubicBezTo>
                      <a:pt x="2034209" y="556732"/>
                      <a:pt x="2025926" y="505379"/>
                      <a:pt x="2007704" y="447401"/>
                    </a:cubicBezTo>
                    <a:cubicBezTo>
                      <a:pt x="1989482" y="389423"/>
                      <a:pt x="1962978" y="351323"/>
                      <a:pt x="1938130" y="308254"/>
                    </a:cubicBezTo>
                    <a:cubicBezTo>
                      <a:pt x="1913282" y="265184"/>
                      <a:pt x="1893404" y="220458"/>
                      <a:pt x="1858617" y="188984"/>
                    </a:cubicBezTo>
                    <a:cubicBezTo>
                      <a:pt x="1823830" y="157510"/>
                      <a:pt x="1800639" y="145914"/>
                      <a:pt x="1729409" y="119410"/>
                    </a:cubicBezTo>
                    <a:cubicBezTo>
                      <a:pt x="1658179" y="92906"/>
                      <a:pt x="1528970" y="49836"/>
                      <a:pt x="1431235" y="29958"/>
                    </a:cubicBezTo>
                    <a:cubicBezTo>
                      <a:pt x="1333500" y="10080"/>
                      <a:pt x="1232452" y="1797"/>
                      <a:pt x="1143000" y="141"/>
                    </a:cubicBezTo>
                    <a:cubicBezTo>
                      <a:pt x="1053548" y="-1515"/>
                      <a:pt x="954157" y="11737"/>
                      <a:pt x="894522" y="20019"/>
                    </a:cubicBezTo>
                    <a:cubicBezTo>
                      <a:pt x="834887" y="28301"/>
                      <a:pt x="821634" y="36584"/>
                      <a:pt x="785191" y="49836"/>
                    </a:cubicBezTo>
                    <a:cubicBezTo>
                      <a:pt x="748748" y="63088"/>
                      <a:pt x="708991" y="71371"/>
                      <a:pt x="675861" y="99532"/>
                    </a:cubicBezTo>
                    <a:cubicBezTo>
                      <a:pt x="642731" y="127693"/>
                      <a:pt x="614570" y="179044"/>
                      <a:pt x="586409" y="218801"/>
                    </a:cubicBezTo>
                    <a:cubicBezTo>
                      <a:pt x="558248" y="258557"/>
                      <a:pt x="531743" y="286719"/>
                      <a:pt x="506895" y="338071"/>
                    </a:cubicBezTo>
                    <a:cubicBezTo>
                      <a:pt x="482047" y="389423"/>
                      <a:pt x="468796" y="467280"/>
                      <a:pt x="437322" y="526915"/>
                    </a:cubicBezTo>
                    <a:cubicBezTo>
                      <a:pt x="405848" y="586550"/>
                      <a:pt x="357809" y="644528"/>
                      <a:pt x="318052" y="695880"/>
                    </a:cubicBezTo>
                    <a:cubicBezTo>
                      <a:pt x="278295" y="747232"/>
                      <a:pt x="230256" y="796928"/>
                      <a:pt x="198782" y="835028"/>
                    </a:cubicBezTo>
                    <a:cubicBezTo>
                      <a:pt x="167308" y="873128"/>
                      <a:pt x="154057" y="897976"/>
                      <a:pt x="129209" y="924480"/>
                    </a:cubicBezTo>
                    <a:cubicBezTo>
                      <a:pt x="104361" y="950984"/>
                      <a:pt x="77028" y="972519"/>
                      <a:pt x="49695" y="994054"/>
                    </a:cubicBezTo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Freihandform 34"/>
              <p:cNvSpPr/>
              <p:nvPr/>
            </p:nvSpPr>
            <p:spPr>
              <a:xfrm>
                <a:off x="602820" y="3506465"/>
                <a:ext cx="3073340" cy="1724791"/>
              </a:xfrm>
              <a:custGeom>
                <a:avLst/>
                <a:gdLst>
                  <a:gd name="connsiteX0" fmla="*/ 18684 w 3073340"/>
                  <a:gd name="connsiteY0" fmla="*/ 1721518 h 1724791"/>
                  <a:gd name="connsiteX1" fmla="*/ 336736 w 3073340"/>
                  <a:gd name="connsiteY1" fmla="*/ 1453161 h 1724791"/>
                  <a:gd name="connsiteX2" fmla="*/ 674667 w 3073340"/>
                  <a:gd name="connsiteY2" fmla="*/ 1224561 h 1724791"/>
                  <a:gd name="connsiteX3" fmla="*/ 1032475 w 3073340"/>
                  <a:gd name="connsiteY3" fmla="*/ 1035718 h 1724791"/>
                  <a:gd name="connsiteX4" fmla="*/ 1370406 w 3073340"/>
                  <a:gd name="connsiteY4" fmla="*/ 916448 h 1724791"/>
                  <a:gd name="connsiteX5" fmla="*/ 1787849 w 3073340"/>
                  <a:gd name="connsiteY5" fmla="*/ 787239 h 1724791"/>
                  <a:gd name="connsiteX6" fmla="*/ 2105901 w 3073340"/>
                  <a:gd name="connsiteY6" fmla="*/ 648092 h 1724791"/>
                  <a:gd name="connsiteX7" fmla="*/ 2513406 w 3073340"/>
                  <a:gd name="connsiteY7" fmla="*/ 499005 h 1724791"/>
                  <a:gd name="connsiteX8" fmla="*/ 2841397 w 3073340"/>
                  <a:gd name="connsiteY8" fmla="*/ 379735 h 1724791"/>
                  <a:gd name="connsiteX9" fmla="*/ 3000423 w 3073340"/>
                  <a:gd name="connsiteY9" fmla="*/ 290283 h 1724791"/>
                  <a:gd name="connsiteX10" fmla="*/ 3069997 w 3073340"/>
                  <a:gd name="connsiteY10" fmla="*/ 250526 h 1724791"/>
                  <a:gd name="connsiteX11" fmla="*/ 3060058 w 3073340"/>
                  <a:gd name="connsiteY11" fmla="*/ 121318 h 1724791"/>
                  <a:gd name="connsiteX12" fmla="*/ 3040180 w 3073340"/>
                  <a:gd name="connsiteY12" fmla="*/ 31865 h 1724791"/>
                  <a:gd name="connsiteX13" fmla="*/ 2980545 w 3073340"/>
                  <a:gd name="connsiteY13" fmla="*/ 2048 h 1724791"/>
                  <a:gd name="connsiteX14" fmla="*/ 2652553 w 3073340"/>
                  <a:gd name="connsiteY14" fmla="*/ 81561 h 1724791"/>
                  <a:gd name="connsiteX15" fmla="*/ 2384197 w 3073340"/>
                  <a:gd name="connsiteY15" fmla="*/ 141196 h 1724791"/>
                  <a:gd name="connsiteX16" fmla="*/ 2165536 w 3073340"/>
                  <a:gd name="connsiteY16" fmla="*/ 171013 h 1724791"/>
                  <a:gd name="connsiteX17" fmla="*/ 1847484 w 3073340"/>
                  <a:gd name="connsiteY17" fmla="*/ 180952 h 1724791"/>
                  <a:gd name="connsiteX18" fmla="*/ 1579127 w 3073340"/>
                  <a:gd name="connsiteY18" fmla="*/ 200831 h 1724791"/>
                  <a:gd name="connsiteX19" fmla="*/ 1330649 w 3073340"/>
                  <a:gd name="connsiteY19" fmla="*/ 240587 h 1724791"/>
                  <a:gd name="connsiteX20" fmla="*/ 1032475 w 3073340"/>
                  <a:gd name="connsiteY20" fmla="*/ 330039 h 1724791"/>
                  <a:gd name="connsiteX21" fmla="*/ 754180 w 3073340"/>
                  <a:gd name="connsiteY21" fmla="*/ 469187 h 1724791"/>
                  <a:gd name="connsiteX22" fmla="*/ 555397 w 3073340"/>
                  <a:gd name="connsiteY22" fmla="*/ 598396 h 1724791"/>
                  <a:gd name="connsiteX23" fmla="*/ 396371 w 3073340"/>
                  <a:gd name="connsiteY23" fmla="*/ 747483 h 1724791"/>
                  <a:gd name="connsiteX24" fmla="*/ 257223 w 3073340"/>
                  <a:gd name="connsiteY24" fmla="*/ 946265 h 1724791"/>
                  <a:gd name="connsiteX25" fmla="*/ 147893 w 3073340"/>
                  <a:gd name="connsiteY25" fmla="*/ 1224561 h 1724791"/>
                  <a:gd name="connsiteX26" fmla="*/ 98197 w 3073340"/>
                  <a:gd name="connsiteY26" fmla="*/ 1304074 h 1724791"/>
                  <a:gd name="connsiteX27" fmla="*/ 68380 w 3073340"/>
                  <a:gd name="connsiteY27" fmla="*/ 1423344 h 1724791"/>
                  <a:gd name="connsiteX28" fmla="*/ 38562 w 3073340"/>
                  <a:gd name="connsiteY28" fmla="*/ 1592309 h 1724791"/>
                  <a:gd name="connsiteX29" fmla="*/ 18684 w 3073340"/>
                  <a:gd name="connsiteY29" fmla="*/ 1721518 h 1724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073340" h="1724791">
                    <a:moveTo>
                      <a:pt x="18684" y="1721518"/>
                    </a:moveTo>
                    <a:cubicBezTo>
                      <a:pt x="68380" y="1698327"/>
                      <a:pt x="227406" y="1535987"/>
                      <a:pt x="336736" y="1453161"/>
                    </a:cubicBezTo>
                    <a:cubicBezTo>
                      <a:pt x="446066" y="1370335"/>
                      <a:pt x="558711" y="1294135"/>
                      <a:pt x="674667" y="1224561"/>
                    </a:cubicBezTo>
                    <a:cubicBezTo>
                      <a:pt x="790623" y="1154987"/>
                      <a:pt x="916519" y="1087070"/>
                      <a:pt x="1032475" y="1035718"/>
                    </a:cubicBezTo>
                    <a:cubicBezTo>
                      <a:pt x="1148431" y="984366"/>
                      <a:pt x="1244510" y="957861"/>
                      <a:pt x="1370406" y="916448"/>
                    </a:cubicBezTo>
                    <a:cubicBezTo>
                      <a:pt x="1496302" y="875035"/>
                      <a:pt x="1665267" y="831965"/>
                      <a:pt x="1787849" y="787239"/>
                    </a:cubicBezTo>
                    <a:cubicBezTo>
                      <a:pt x="1910431" y="742513"/>
                      <a:pt x="1984975" y="696131"/>
                      <a:pt x="2105901" y="648092"/>
                    </a:cubicBezTo>
                    <a:cubicBezTo>
                      <a:pt x="2226827" y="600053"/>
                      <a:pt x="2513406" y="499005"/>
                      <a:pt x="2513406" y="499005"/>
                    </a:cubicBezTo>
                    <a:cubicBezTo>
                      <a:pt x="2635989" y="454279"/>
                      <a:pt x="2760228" y="414522"/>
                      <a:pt x="2841397" y="379735"/>
                    </a:cubicBezTo>
                    <a:cubicBezTo>
                      <a:pt x="2922567" y="344948"/>
                      <a:pt x="3000423" y="290283"/>
                      <a:pt x="3000423" y="290283"/>
                    </a:cubicBezTo>
                    <a:cubicBezTo>
                      <a:pt x="3038523" y="268748"/>
                      <a:pt x="3060058" y="278687"/>
                      <a:pt x="3069997" y="250526"/>
                    </a:cubicBezTo>
                    <a:cubicBezTo>
                      <a:pt x="3079936" y="222365"/>
                      <a:pt x="3065028" y="157761"/>
                      <a:pt x="3060058" y="121318"/>
                    </a:cubicBezTo>
                    <a:cubicBezTo>
                      <a:pt x="3055089" y="84874"/>
                      <a:pt x="3053432" y="51743"/>
                      <a:pt x="3040180" y="31865"/>
                    </a:cubicBezTo>
                    <a:cubicBezTo>
                      <a:pt x="3026928" y="11987"/>
                      <a:pt x="3045149" y="-6235"/>
                      <a:pt x="2980545" y="2048"/>
                    </a:cubicBezTo>
                    <a:cubicBezTo>
                      <a:pt x="2915941" y="10331"/>
                      <a:pt x="2751944" y="58370"/>
                      <a:pt x="2652553" y="81561"/>
                    </a:cubicBezTo>
                    <a:cubicBezTo>
                      <a:pt x="2553162" y="104752"/>
                      <a:pt x="2465366" y="126287"/>
                      <a:pt x="2384197" y="141196"/>
                    </a:cubicBezTo>
                    <a:cubicBezTo>
                      <a:pt x="2303028" y="156105"/>
                      <a:pt x="2254988" y="164387"/>
                      <a:pt x="2165536" y="171013"/>
                    </a:cubicBezTo>
                    <a:cubicBezTo>
                      <a:pt x="2076084" y="177639"/>
                      <a:pt x="1945219" y="175982"/>
                      <a:pt x="1847484" y="180952"/>
                    </a:cubicBezTo>
                    <a:cubicBezTo>
                      <a:pt x="1749749" y="185922"/>
                      <a:pt x="1665266" y="190892"/>
                      <a:pt x="1579127" y="200831"/>
                    </a:cubicBezTo>
                    <a:cubicBezTo>
                      <a:pt x="1492988" y="210770"/>
                      <a:pt x="1421758" y="219052"/>
                      <a:pt x="1330649" y="240587"/>
                    </a:cubicBezTo>
                    <a:cubicBezTo>
                      <a:pt x="1239540" y="262122"/>
                      <a:pt x="1128553" y="291939"/>
                      <a:pt x="1032475" y="330039"/>
                    </a:cubicBezTo>
                    <a:cubicBezTo>
                      <a:pt x="936397" y="368139"/>
                      <a:pt x="833693" y="424461"/>
                      <a:pt x="754180" y="469187"/>
                    </a:cubicBezTo>
                    <a:cubicBezTo>
                      <a:pt x="674667" y="513913"/>
                      <a:pt x="615032" y="552013"/>
                      <a:pt x="555397" y="598396"/>
                    </a:cubicBezTo>
                    <a:cubicBezTo>
                      <a:pt x="495762" y="644779"/>
                      <a:pt x="446067" y="689505"/>
                      <a:pt x="396371" y="747483"/>
                    </a:cubicBezTo>
                    <a:cubicBezTo>
                      <a:pt x="346675" y="805461"/>
                      <a:pt x="298636" y="866752"/>
                      <a:pt x="257223" y="946265"/>
                    </a:cubicBezTo>
                    <a:cubicBezTo>
                      <a:pt x="215810" y="1025778"/>
                      <a:pt x="174397" y="1164926"/>
                      <a:pt x="147893" y="1224561"/>
                    </a:cubicBezTo>
                    <a:cubicBezTo>
                      <a:pt x="121389" y="1284196"/>
                      <a:pt x="111449" y="1270943"/>
                      <a:pt x="98197" y="1304074"/>
                    </a:cubicBezTo>
                    <a:cubicBezTo>
                      <a:pt x="84945" y="1337204"/>
                      <a:pt x="78319" y="1375305"/>
                      <a:pt x="68380" y="1423344"/>
                    </a:cubicBezTo>
                    <a:cubicBezTo>
                      <a:pt x="58441" y="1471383"/>
                      <a:pt x="43532" y="1545926"/>
                      <a:pt x="38562" y="1592309"/>
                    </a:cubicBezTo>
                    <a:cubicBezTo>
                      <a:pt x="33592" y="1638691"/>
                      <a:pt x="-31012" y="1744709"/>
                      <a:pt x="18684" y="1721518"/>
                    </a:cubicBez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reihandform 18"/>
              <p:cNvSpPr/>
              <p:nvPr/>
            </p:nvSpPr>
            <p:spPr>
              <a:xfrm>
                <a:off x="611565" y="2712879"/>
                <a:ext cx="5307495" cy="2544921"/>
              </a:xfrm>
              <a:custGeom>
                <a:avLst/>
                <a:gdLst>
                  <a:gd name="connsiteX0" fmla="*/ 0 w 5307495"/>
                  <a:gd name="connsiteY0" fmla="*/ 2525043 h 2544921"/>
                  <a:gd name="connsiteX1" fmla="*/ 397565 w 5307495"/>
                  <a:gd name="connsiteY1" fmla="*/ 2187112 h 2544921"/>
                  <a:gd name="connsiteX2" fmla="*/ 824948 w 5307495"/>
                  <a:gd name="connsiteY2" fmla="*/ 1918756 h 2544921"/>
                  <a:gd name="connsiteX3" fmla="*/ 1252330 w 5307495"/>
                  <a:gd name="connsiteY3" fmla="*/ 1739851 h 2544921"/>
                  <a:gd name="connsiteX4" fmla="*/ 1649895 w 5307495"/>
                  <a:gd name="connsiteY4" fmla="*/ 1620582 h 2544921"/>
                  <a:gd name="connsiteX5" fmla="*/ 2107095 w 5307495"/>
                  <a:gd name="connsiteY5" fmla="*/ 1451617 h 2544921"/>
                  <a:gd name="connsiteX6" fmla="*/ 2494722 w 5307495"/>
                  <a:gd name="connsiteY6" fmla="*/ 1282651 h 2544921"/>
                  <a:gd name="connsiteX7" fmla="*/ 2892287 w 5307495"/>
                  <a:gd name="connsiteY7" fmla="*/ 1133564 h 2544921"/>
                  <a:gd name="connsiteX8" fmla="*/ 3101008 w 5307495"/>
                  <a:gd name="connsiteY8" fmla="*/ 994417 h 2544921"/>
                  <a:gd name="connsiteX9" fmla="*/ 3260035 w 5307495"/>
                  <a:gd name="connsiteY9" fmla="*/ 845330 h 2544921"/>
                  <a:gd name="connsiteX10" fmla="*/ 3468756 w 5307495"/>
                  <a:gd name="connsiteY10" fmla="*/ 557095 h 2544921"/>
                  <a:gd name="connsiteX11" fmla="*/ 3578087 w 5307495"/>
                  <a:gd name="connsiteY11" fmla="*/ 318556 h 2544921"/>
                  <a:gd name="connsiteX12" fmla="*/ 3796748 w 5307495"/>
                  <a:gd name="connsiteY12" fmla="*/ 70078 h 2544921"/>
                  <a:gd name="connsiteX13" fmla="*/ 4244008 w 5307495"/>
                  <a:gd name="connsiteY13" fmla="*/ 504 h 2544921"/>
                  <a:gd name="connsiteX14" fmla="*/ 4532243 w 5307495"/>
                  <a:gd name="connsiteY14" fmla="*/ 40260 h 2544921"/>
                  <a:gd name="connsiteX15" fmla="*/ 4711148 w 5307495"/>
                  <a:gd name="connsiteY15" fmla="*/ 70078 h 2544921"/>
                  <a:gd name="connsiteX16" fmla="*/ 4860235 w 5307495"/>
                  <a:gd name="connsiteY16" fmla="*/ 139651 h 2544921"/>
                  <a:gd name="connsiteX17" fmla="*/ 4979504 w 5307495"/>
                  <a:gd name="connsiteY17" fmla="*/ 298678 h 2544921"/>
                  <a:gd name="connsiteX18" fmla="*/ 5088835 w 5307495"/>
                  <a:gd name="connsiteY18" fmla="*/ 567034 h 2544921"/>
                  <a:gd name="connsiteX19" fmla="*/ 5128591 w 5307495"/>
                  <a:gd name="connsiteY19" fmla="*/ 904964 h 2544921"/>
                  <a:gd name="connsiteX20" fmla="*/ 5208104 w 5307495"/>
                  <a:gd name="connsiteY20" fmla="*/ 1700095 h 2544921"/>
                  <a:gd name="connsiteX21" fmla="*/ 5307495 w 5307495"/>
                  <a:gd name="connsiteY21" fmla="*/ 2544921 h 2544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307495" h="2544921">
                    <a:moveTo>
                      <a:pt x="0" y="2525043"/>
                    </a:moveTo>
                    <a:cubicBezTo>
                      <a:pt x="130037" y="2406601"/>
                      <a:pt x="260074" y="2288160"/>
                      <a:pt x="397565" y="2187112"/>
                    </a:cubicBezTo>
                    <a:cubicBezTo>
                      <a:pt x="535056" y="2086064"/>
                      <a:pt x="682487" y="1993300"/>
                      <a:pt x="824948" y="1918756"/>
                    </a:cubicBezTo>
                    <a:cubicBezTo>
                      <a:pt x="967409" y="1844212"/>
                      <a:pt x="1114839" y="1789547"/>
                      <a:pt x="1252330" y="1739851"/>
                    </a:cubicBezTo>
                    <a:cubicBezTo>
                      <a:pt x="1389821" y="1690155"/>
                      <a:pt x="1507434" y="1668621"/>
                      <a:pt x="1649895" y="1620582"/>
                    </a:cubicBezTo>
                    <a:cubicBezTo>
                      <a:pt x="1792356" y="1572543"/>
                      <a:pt x="1966290" y="1507939"/>
                      <a:pt x="2107095" y="1451617"/>
                    </a:cubicBezTo>
                    <a:cubicBezTo>
                      <a:pt x="2247900" y="1395295"/>
                      <a:pt x="2363857" y="1335660"/>
                      <a:pt x="2494722" y="1282651"/>
                    </a:cubicBezTo>
                    <a:cubicBezTo>
                      <a:pt x="2625587" y="1229642"/>
                      <a:pt x="2791239" y="1181603"/>
                      <a:pt x="2892287" y="1133564"/>
                    </a:cubicBezTo>
                    <a:cubicBezTo>
                      <a:pt x="2993335" y="1085525"/>
                      <a:pt x="3039717" y="1042456"/>
                      <a:pt x="3101008" y="994417"/>
                    </a:cubicBezTo>
                    <a:cubicBezTo>
                      <a:pt x="3162299" y="946378"/>
                      <a:pt x="3198744" y="918217"/>
                      <a:pt x="3260035" y="845330"/>
                    </a:cubicBezTo>
                    <a:cubicBezTo>
                      <a:pt x="3321326" y="772443"/>
                      <a:pt x="3415747" y="644891"/>
                      <a:pt x="3468756" y="557095"/>
                    </a:cubicBezTo>
                    <a:cubicBezTo>
                      <a:pt x="3521765" y="469299"/>
                      <a:pt x="3523422" y="399726"/>
                      <a:pt x="3578087" y="318556"/>
                    </a:cubicBezTo>
                    <a:cubicBezTo>
                      <a:pt x="3632752" y="237386"/>
                      <a:pt x="3685761" y="123087"/>
                      <a:pt x="3796748" y="70078"/>
                    </a:cubicBezTo>
                    <a:cubicBezTo>
                      <a:pt x="3907735" y="17069"/>
                      <a:pt x="4121426" y="5474"/>
                      <a:pt x="4244008" y="504"/>
                    </a:cubicBezTo>
                    <a:cubicBezTo>
                      <a:pt x="4366590" y="-4466"/>
                      <a:pt x="4454386" y="28664"/>
                      <a:pt x="4532243" y="40260"/>
                    </a:cubicBezTo>
                    <a:cubicBezTo>
                      <a:pt x="4610100" y="51856"/>
                      <a:pt x="4656483" y="53513"/>
                      <a:pt x="4711148" y="70078"/>
                    </a:cubicBezTo>
                    <a:cubicBezTo>
                      <a:pt x="4765813" y="86643"/>
                      <a:pt x="4815509" y="101551"/>
                      <a:pt x="4860235" y="139651"/>
                    </a:cubicBezTo>
                    <a:cubicBezTo>
                      <a:pt x="4904961" y="177751"/>
                      <a:pt x="4941404" y="227448"/>
                      <a:pt x="4979504" y="298678"/>
                    </a:cubicBezTo>
                    <a:cubicBezTo>
                      <a:pt x="5017604" y="369908"/>
                      <a:pt x="5063987" y="465986"/>
                      <a:pt x="5088835" y="567034"/>
                    </a:cubicBezTo>
                    <a:cubicBezTo>
                      <a:pt x="5113683" y="668082"/>
                      <a:pt x="5108713" y="716121"/>
                      <a:pt x="5128591" y="904964"/>
                    </a:cubicBezTo>
                    <a:cubicBezTo>
                      <a:pt x="5148469" y="1093807"/>
                      <a:pt x="5178287" y="1426769"/>
                      <a:pt x="5208104" y="1700095"/>
                    </a:cubicBezTo>
                    <a:cubicBezTo>
                      <a:pt x="5237921" y="1973421"/>
                      <a:pt x="5272708" y="2259171"/>
                      <a:pt x="5307495" y="2544921"/>
                    </a:cubicBezTo>
                  </a:path>
                </a:pathLst>
              </a:custGeom>
              <a:noFill/>
              <a:ln w="57150">
                <a:solidFill>
                  <a:srgbClr val="C0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2" name="Gerade Verbindung 41"/>
              <p:cNvCxnSpPr/>
              <p:nvPr/>
            </p:nvCxnSpPr>
            <p:spPr>
              <a:xfrm>
                <a:off x="5919060" y="5257800"/>
                <a:ext cx="0" cy="47545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Gerade Verbindung 43"/>
              <p:cNvCxnSpPr/>
              <p:nvPr/>
            </p:nvCxnSpPr>
            <p:spPr>
              <a:xfrm>
                <a:off x="3773960" y="5615471"/>
                <a:ext cx="21451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Text Box 33"/>
              <p:cNvSpPr txBox="1">
                <a:spLocks noChangeArrowheads="1"/>
              </p:cNvSpPr>
              <p:nvPr/>
            </p:nvSpPr>
            <p:spPr bwMode="auto">
              <a:xfrm>
                <a:off x="4470445" y="5260838"/>
                <a:ext cx="752129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GB" sz="1800" b="1" i="1" dirty="0" smtClean="0">
                    <a:latin typeface="Corbel" pitchFamily="34" charset="0"/>
                  </a:rPr>
                  <a:t>Delay</a:t>
                </a:r>
                <a:endParaRPr lang="en-GB" sz="1800" b="1" i="1" dirty="0">
                  <a:latin typeface="Corbel" pitchFamily="34" charset="0"/>
                </a:endParaRPr>
              </a:p>
            </p:txBody>
          </p:sp>
        </p:grpSp>
        <p:sp>
          <p:nvSpPr>
            <p:cNvPr id="46" name="Textfeld 45"/>
            <p:cNvSpPr txBox="1"/>
            <p:nvPr/>
          </p:nvSpPr>
          <p:spPr>
            <a:xfrm>
              <a:off x="1470605" y="4581128"/>
              <a:ext cx="1287926" cy="374571"/>
            </a:xfrm>
            <a:prstGeom prst="roundRect">
              <a:avLst/>
            </a:prstGeom>
            <a:solidFill>
              <a:srgbClr val="C00000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  <a:latin typeface="Corbel" pitchFamily="34" charset="0"/>
                </a:rPr>
                <a:t>Detrimental</a:t>
              </a:r>
              <a:endParaRPr lang="en-US" sz="1600" b="1" dirty="0">
                <a:solidFill>
                  <a:schemeClr val="bg1"/>
                </a:solidFill>
                <a:latin typeface="Corbel" pitchFamily="34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“Front Loading”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C8F1-53F0-4A5A-8FCD-C8E2CF730D06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smtClean="0"/>
              <a:t>XAMConsult GmbH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Decision Making, 29.11.2012</a:t>
            </a:r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idx="14"/>
          </p:nvPr>
        </p:nvSpPr>
        <p:spPr>
          <a:xfrm>
            <a:off x="6372200" y="1484784"/>
            <a:ext cx="2520280" cy="4713387"/>
          </a:xfrm>
        </p:spPr>
        <p:txBody>
          <a:bodyPr>
            <a:normAutofit/>
          </a:bodyPr>
          <a:lstStyle/>
          <a:p>
            <a:r>
              <a:rPr lang="en-US" sz="1600" dirty="0" smtClean="0"/>
              <a:t>“Front Loading” (ideal):</a:t>
            </a:r>
          </a:p>
          <a:p>
            <a:pPr lvl="1"/>
            <a:r>
              <a:rPr lang="en-US" sz="1400" dirty="0" smtClean="0"/>
              <a:t>Starting with concentrated effort</a:t>
            </a:r>
          </a:p>
          <a:p>
            <a:pPr lvl="1"/>
            <a:endParaRPr lang="en-US" sz="1400" dirty="0" smtClean="0"/>
          </a:p>
          <a:p>
            <a:r>
              <a:rPr lang="en-US" sz="1600" dirty="0" smtClean="0"/>
              <a:t>Detrimental start:</a:t>
            </a:r>
          </a:p>
          <a:p>
            <a:pPr lvl="1"/>
            <a:r>
              <a:rPr lang="en-US" sz="1400" dirty="0" smtClean="0"/>
              <a:t>Decisions are not taken: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dirty="0" smtClean="0"/>
              <a:t>by management  concerning staffing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dirty="0" smtClean="0"/>
              <a:t>By the team concerning early decisions on methods and alternatives search &amp; selection </a:t>
            </a:r>
          </a:p>
          <a:p>
            <a:pPr lvl="1"/>
            <a:r>
              <a:rPr lang="en-US" sz="1400" dirty="0" smtClean="0"/>
              <a:t>“Lessons learnt” as input for decisions is mostly neglected</a:t>
            </a:r>
          </a:p>
        </p:txBody>
      </p:sp>
      <p:grpSp>
        <p:nvGrpSpPr>
          <p:cNvPr id="8" name="Gruppieren 1"/>
          <p:cNvGrpSpPr>
            <a:grpSpLocks/>
          </p:cNvGrpSpPr>
          <p:nvPr/>
        </p:nvGrpSpPr>
        <p:grpSpPr bwMode="auto">
          <a:xfrm>
            <a:off x="591016" y="1772224"/>
            <a:ext cx="5527652" cy="3961031"/>
            <a:chOff x="1341438" y="1779588"/>
            <a:chExt cx="7485062" cy="4361201"/>
          </a:xfrm>
        </p:grpSpPr>
        <p:sp>
          <p:nvSpPr>
            <p:cNvPr id="9" name="Line 4"/>
            <p:cNvSpPr>
              <a:spLocks noChangeShapeType="1"/>
            </p:cNvSpPr>
            <p:nvPr/>
          </p:nvSpPr>
          <p:spPr bwMode="auto">
            <a:xfrm>
              <a:off x="1347788" y="5619751"/>
              <a:ext cx="74787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5"/>
            <p:cNvSpPr>
              <a:spLocks noChangeShapeType="1"/>
            </p:cNvSpPr>
            <p:nvPr/>
          </p:nvSpPr>
          <p:spPr bwMode="auto">
            <a:xfrm flipV="1">
              <a:off x="1347788" y="1779588"/>
              <a:ext cx="23813" cy="38401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8"/>
            <p:cNvSpPr>
              <a:spLocks noChangeShapeType="1"/>
            </p:cNvSpPr>
            <p:nvPr/>
          </p:nvSpPr>
          <p:spPr bwMode="auto">
            <a:xfrm flipV="1">
              <a:off x="5651502" y="2038348"/>
              <a:ext cx="0" cy="4102441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2"/>
            <p:cNvSpPr>
              <a:spLocks/>
            </p:cNvSpPr>
            <p:nvPr/>
          </p:nvSpPr>
          <p:spPr bwMode="auto">
            <a:xfrm>
              <a:off x="1341438" y="3657600"/>
              <a:ext cx="4297363" cy="1954212"/>
            </a:xfrm>
            <a:custGeom>
              <a:avLst/>
              <a:gdLst>
                <a:gd name="T0" fmla="*/ 0 w 1824"/>
                <a:gd name="T1" fmla="*/ 2147483647 h 1187"/>
                <a:gd name="T2" fmla="*/ 2147483647 w 1824"/>
                <a:gd name="T3" fmla="*/ 2147483647 h 1187"/>
                <a:gd name="T4" fmla="*/ 2147483647 w 1824"/>
                <a:gd name="T5" fmla="*/ 2147483647 h 1187"/>
                <a:gd name="T6" fmla="*/ 2147483647 w 1824"/>
                <a:gd name="T7" fmla="*/ 2147483647 h 1187"/>
                <a:gd name="T8" fmla="*/ 2147483647 w 1824"/>
                <a:gd name="T9" fmla="*/ 2147483647 h 1187"/>
                <a:gd name="T10" fmla="*/ 2147483647 w 1824"/>
                <a:gd name="T11" fmla="*/ 2147483647 h 1187"/>
                <a:gd name="T12" fmla="*/ 2147483647 w 1824"/>
                <a:gd name="T13" fmla="*/ 2147483647 h 1187"/>
                <a:gd name="T14" fmla="*/ 2147483647 w 1824"/>
                <a:gd name="T15" fmla="*/ 2147483647 h 1187"/>
                <a:gd name="T16" fmla="*/ 2147483647 w 1824"/>
                <a:gd name="T17" fmla="*/ 2147483647 h 1187"/>
                <a:gd name="T18" fmla="*/ 2147483647 w 1824"/>
                <a:gd name="T19" fmla="*/ 2147483647 h 1187"/>
                <a:gd name="T20" fmla="*/ 2147483647 w 1824"/>
                <a:gd name="T21" fmla="*/ 2147483647 h 1187"/>
                <a:gd name="T22" fmla="*/ 2147483647 w 1824"/>
                <a:gd name="T23" fmla="*/ 2147483647 h 1187"/>
                <a:gd name="T24" fmla="*/ 2147483647 w 1824"/>
                <a:gd name="T25" fmla="*/ 2147483647 h 1187"/>
                <a:gd name="T26" fmla="*/ 2147483647 w 1824"/>
                <a:gd name="T27" fmla="*/ 2147483647 h 1187"/>
                <a:gd name="T28" fmla="*/ 2147483647 w 1824"/>
                <a:gd name="T29" fmla="*/ 2147483647 h 1187"/>
                <a:gd name="T30" fmla="*/ 2147483647 w 1824"/>
                <a:gd name="T31" fmla="*/ 2147483647 h 1187"/>
                <a:gd name="T32" fmla="*/ 2147483647 w 1824"/>
                <a:gd name="T33" fmla="*/ 2147483647 h 118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24" h="1187">
                  <a:moveTo>
                    <a:pt x="0" y="1187"/>
                  </a:moveTo>
                  <a:cubicBezTo>
                    <a:pt x="22" y="1045"/>
                    <a:pt x="44" y="904"/>
                    <a:pt x="71" y="809"/>
                  </a:cubicBezTo>
                  <a:cubicBezTo>
                    <a:pt x="98" y="714"/>
                    <a:pt x="132" y="667"/>
                    <a:pt x="160" y="617"/>
                  </a:cubicBezTo>
                  <a:cubicBezTo>
                    <a:pt x="188" y="567"/>
                    <a:pt x="206" y="545"/>
                    <a:pt x="237" y="508"/>
                  </a:cubicBezTo>
                  <a:cubicBezTo>
                    <a:pt x="268" y="471"/>
                    <a:pt x="303" y="433"/>
                    <a:pt x="346" y="393"/>
                  </a:cubicBezTo>
                  <a:cubicBezTo>
                    <a:pt x="389" y="353"/>
                    <a:pt x="429" y="306"/>
                    <a:pt x="493" y="271"/>
                  </a:cubicBezTo>
                  <a:cubicBezTo>
                    <a:pt x="557" y="236"/>
                    <a:pt x="642" y="207"/>
                    <a:pt x="730" y="182"/>
                  </a:cubicBezTo>
                  <a:cubicBezTo>
                    <a:pt x="818" y="157"/>
                    <a:pt x="925" y="135"/>
                    <a:pt x="1018" y="124"/>
                  </a:cubicBezTo>
                  <a:cubicBezTo>
                    <a:pt x="1111" y="113"/>
                    <a:pt x="1212" y="125"/>
                    <a:pt x="1287" y="118"/>
                  </a:cubicBezTo>
                  <a:cubicBezTo>
                    <a:pt x="1362" y="111"/>
                    <a:pt x="1416" y="92"/>
                    <a:pt x="1466" y="79"/>
                  </a:cubicBezTo>
                  <a:cubicBezTo>
                    <a:pt x="1516" y="66"/>
                    <a:pt x="1555" y="52"/>
                    <a:pt x="1588" y="41"/>
                  </a:cubicBezTo>
                  <a:cubicBezTo>
                    <a:pt x="1621" y="30"/>
                    <a:pt x="1644" y="21"/>
                    <a:pt x="1664" y="15"/>
                  </a:cubicBezTo>
                  <a:cubicBezTo>
                    <a:pt x="1684" y="9"/>
                    <a:pt x="1694" y="2"/>
                    <a:pt x="1709" y="3"/>
                  </a:cubicBezTo>
                  <a:cubicBezTo>
                    <a:pt x="1724" y="4"/>
                    <a:pt x="1743" y="0"/>
                    <a:pt x="1754" y="22"/>
                  </a:cubicBezTo>
                  <a:cubicBezTo>
                    <a:pt x="1765" y="44"/>
                    <a:pt x="1767" y="43"/>
                    <a:pt x="1773" y="137"/>
                  </a:cubicBezTo>
                  <a:cubicBezTo>
                    <a:pt x="1779" y="231"/>
                    <a:pt x="1784" y="412"/>
                    <a:pt x="1792" y="585"/>
                  </a:cubicBezTo>
                  <a:cubicBezTo>
                    <a:pt x="1800" y="758"/>
                    <a:pt x="1812" y="966"/>
                    <a:pt x="1824" y="1174"/>
                  </a:cubicBezTo>
                </a:path>
              </a:pathLst>
            </a:custGeom>
            <a:noFill/>
            <a:ln w="57150" cmpd="sng">
              <a:solidFill>
                <a:schemeClr val="accent5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21" name="Gerade Verbindung 20"/>
          <p:cNvCxnSpPr/>
          <p:nvPr/>
        </p:nvCxnSpPr>
        <p:spPr>
          <a:xfrm>
            <a:off x="1341786" y="2492896"/>
            <a:ext cx="0" cy="2764904"/>
          </a:xfrm>
          <a:prstGeom prst="line">
            <a:avLst/>
          </a:prstGeom>
          <a:ln w="1905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>
            <a:off x="2421906" y="2495122"/>
            <a:ext cx="0" cy="2764904"/>
          </a:xfrm>
          <a:prstGeom prst="line">
            <a:avLst/>
          </a:prstGeom>
          <a:ln w="1905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>
            <a:off x="613291" y="2564904"/>
            <a:ext cx="728495" cy="0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/>
        </p:nvCxnSpPr>
        <p:spPr>
          <a:xfrm>
            <a:off x="1341786" y="2564904"/>
            <a:ext cx="1080120" cy="0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/>
          <p:cNvCxnSpPr/>
          <p:nvPr/>
        </p:nvCxnSpPr>
        <p:spPr>
          <a:xfrm>
            <a:off x="2421906" y="2564904"/>
            <a:ext cx="1342675" cy="0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9"/>
          <p:cNvCxnSpPr/>
          <p:nvPr/>
        </p:nvCxnSpPr>
        <p:spPr>
          <a:xfrm>
            <a:off x="3773960" y="2564904"/>
            <a:ext cx="1384250" cy="0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Box 23"/>
          <p:cNvSpPr txBox="1">
            <a:spLocks noChangeArrowheads="1"/>
          </p:cNvSpPr>
          <p:nvPr/>
        </p:nvSpPr>
        <p:spPr bwMode="auto">
          <a:xfrm>
            <a:off x="1558789" y="2040348"/>
            <a:ext cx="646113" cy="524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b="1" dirty="0">
                <a:latin typeface="Corbel" pitchFamily="34" charset="0"/>
              </a:rPr>
              <a:t>Main-</a:t>
            </a:r>
          </a:p>
          <a:p>
            <a:pPr algn="ctr" eaLnBrk="1" hangingPunct="1"/>
            <a:r>
              <a:rPr lang="en-GB" b="1" dirty="0">
                <a:latin typeface="Corbel" pitchFamily="34" charset="0"/>
              </a:rPr>
              <a:t>Study</a:t>
            </a:r>
          </a:p>
        </p:txBody>
      </p:sp>
      <p:sp>
        <p:nvSpPr>
          <p:cNvPr id="32" name="Text Box 24"/>
          <p:cNvSpPr txBox="1">
            <a:spLocks noChangeArrowheads="1"/>
          </p:cNvSpPr>
          <p:nvPr/>
        </p:nvSpPr>
        <p:spPr bwMode="auto">
          <a:xfrm>
            <a:off x="2738436" y="2041905"/>
            <a:ext cx="70961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b="1" dirty="0">
                <a:latin typeface="Corbel" pitchFamily="34" charset="0"/>
              </a:rPr>
              <a:t>Detail-</a:t>
            </a:r>
          </a:p>
          <a:p>
            <a:pPr algn="ctr" eaLnBrk="1" hangingPunct="1"/>
            <a:r>
              <a:rPr lang="en-GB" b="1" dirty="0">
                <a:latin typeface="Corbel" pitchFamily="34" charset="0"/>
              </a:rPr>
              <a:t>Study</a:t>
            </a:r>
          </a:p>
        </p:txBody>
      </p:sp>
      <p:sp>
        <p:nvSpPr>
          <p:cNvPr id="33" name="Text Box 25"/>
          <p:cNvSpPr txBox="1">
            <a:spLocks noChangeArrowheads="1"/>
          </p:cNvSpPr>
          <p:nvPr/>
        </p:nvSpPr>
        <p:spPr bwMode="auto">
          <a:xfrm>
            <a:off x="3855138" y="2185119"/>
            <a:ext cx="152214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b="1" dirty="0" smtClean="0">
                <a:latin typeface="Corbel" pitchFamily="34" charset="0"/>
              </a:rPr>
              <a:t>(Should be MAIT)</a:t>
            </a:r>
            <a:endParaRPr lang="en-GB" b="1" dirty="0">
              <a:latin typeface="Corbel" pitchFamily="34" charset="0"/>
            </a:endParaRPr>
          </a:p>
        </p:txBody>
      </p:sp>
      <p:sp>
        <p:nvSpPr>
          <p:cNvPr id="34" name="Text Box 22"/>
          <p:cNvSpPr txBox="1">
            <a:spLocks noChangeArrowheads="1"/>
          </p:cNvSpPr>
          <p:nvPr/>
        </p:nvSpPr>
        <p:spPr bwMode="auto">
          <a:xfrm>
            <a:off x="667651" y="2041905"/>
            <a:ext cx="64611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b="1" dirty="0">
                <a:latin typeface="Corbel" pitchFamily="34" charset="0"/>
              </a:rPr>
              <a:t>Pre-</a:t>
            </a:r>
          </a:p>
          <a:p>
            <a:pPr algn="ctr" eaLnBrk="1" hangingPunct="1"/>
            <a:r>
              <a:rPr lang="en-GB" b="1" dirty="0">
                <a:latin typeface="Corbel" pitchFamily="34" charset="0"/>
              </a:rPr>
              <a:t>Study</a:t>
            </a:r>
          </a:p>
        </p:txBody>
      </p:sp>
      <p:sp>
        <p:nvSpPr>
          <p:cNvPr id="39" name="Text Box 33"/>
          <p:cNvSpPr txBox="1">
            <a:spLocks noChangeArrowheads="1"/>
          </p:cNvSpPr>
          <p:nvPr/>
        </p:nvSpPr>
        <p:spPr bwMode="auto">
          <a:xfrm>
            <a:off x="1480687" y="5280437"/>
            <a:ext cx="18824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800" b="1" i="1" dirty="0" smtClean="0">
                <a:latin typeface="Corbel" pitchFamily="34" charset="0"/>
              </a:rPr>
              <a:t>Time (Life Cycles)</a:t>
            </a:r>
            <a:endParaRPr lang="en-GB" sz="1800" b="1" i="1" dirty="0">
              <a:latin typeface="Corbel" pitchFamily="34" charset="0"/>
            </a:endParaRPr>
          </a:p>
        </p:txBody>
      </p:sp>
      <p:sp>
        <p:nvSpPr>
          <p:cNvPr id="40" name="Text Box 33"/>
          <p:cNvSpPr txBox="1">
            <a:spLocks noChangeArrowheads="1"/>
          </p:cNvSpPr>
          <p:nvPr/>
        </p:nvSpPr>
        <p:spPr bwMode="auto">
          <a:xfrm rot="16200000">
            <a:off x="-667052" y="3430751"/>
            <a:ext cx="21468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800" b="1" i="1" dirty="0" smtClean="0">
                <a:latin typeface="Corbel" pitchFamily="34" charset="0"/>
              </a:rPr>
              <a:t>Target Achievement</a:t>
            </a:r>
            <a:endParaRPr lang="en-GB" sz="1800" b="1" i="1" dirty="0">
              <a:latin typeface="Corbel" pitchFamily="34" charset="0"/>
            </a:endParaRPr>
          </a:p>
        </p:txBody>
      </p:sp>
      <p:sp>
        <p:nvSpPr>
          <p:cNvPr id="47" name="Textfeld 46"/>
          <p:cNvSpPr txBox="1"/>
          <p:nvPr/>
        </p:nvSpPr>
        <p:spPr>
          <a:xfrm>
            <a:off x="2490826" y="3240846"/>
            <a:ext cx="653307" cy="374571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Corbel" pitchFamily="34" charset="0"/>
              </a:rPr>
              <a:t>Ideal</a:t>
            </a:r>
          </a:p>
        </p:txBody>
      </p:sp>
    </p:spTree>
    <p:extLst>
      <p:ext uri="{BB962C8B-B14F-4D97-AF65-F5344CB8AC3E}">
        <p14:creationId xmlns:p14="http://schemas.microsoft.com/office/powerpoint/2010/main" val="2562544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(Detrimental) Back-Loading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C8F1-53F0-4A5A-8FCD-C8E2CF730D06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smtClean="0"/>
              <a:t>XAMConsult GmbH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Decision Making, 29.11.2012</a:t>
            </a:r>
            <a:endParaRPr lang="en-US" dirty="0"/>
          </a:p>
        </p:txBody>
      </p:sp>
      <p:pic>
        <p:nvPicPr>
          <p:cNvPr id="2050" name="Picture 2" descr="C:\Users\Z\Pictures\Backload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49003"/>
            <a:ext cx="6220119" cy="46238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65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 and Cons For </a:t>
            </a:r>
            <a:r>
              <a:rPr lang="en-US" dirty="0" err="1" smtClean="0"/>
              <a:t>D’Heuristics</a:t>
            </a:r>
            <a:r>
              <a:rPr lang="en-US" dirty="0" smtClean="0"/>
              <a:t> in SE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752"/>
            <a:ext cx="4258816" cy="492941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1600" dirty="0" smtClean="0"/>
              <a:t>SE is since its early days a domain that works with heuristics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8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dirty="0" smtClean="0"/>
              <a:t>In the early SE phases we have: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400" dirty="0" smtClean="0"/>
              <a:t>High uncertainty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400" dirty="0" smtClean="0"/>
              <a:t>Few characteristics and cues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400" dirty="0" smtClean="0"/>
              <a:t>Unclear cue (weight) values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400" dirty="0" smtClean="0"/>
              <a:t>Many ideas (alternatives)</a:t>
            </a:r>
          </a:p>
          <a:p>
            <a:pPr marL="742950" lvl="1" indent="-285750">
              <a:buFont typeface="Wingdings" pitchFamily="2" charset="2"/>
              <a:buChar char="Ø"/>
            </a:pPr>
            <a:endParaRPr lang="en-US" sz="8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dirty="0" smtClean="0"/>
              <a:t>The environmental structure in the early phase of SE and the environmental structure where quite some </a:t>
            </a:r>
            <a:r>
              <a:rPr lang="en-US" sz="1600" dirty="0" err="1" smtClean="0"/>
              <a:t>D’heuristics</a:t>
            </a:r>
            <a:r>
              <a:rPr lang="en-US" sz="1600" dirty="0" smtClean="0"/>
              <a:t> are working well looks quite similar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8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dirty="0" smtClean="0"/>
              <a:t>There is a certain need for “fast and simple” decision tools in SE, especially for the early phases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8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dirty="0" smtClean="0"/>
              <a:t>With the traditional trade-off, often only 2 to 4 weighted characteristics really decide the discrimination</a:t>
            </a:r>
            <a:endParaRPr lang="en-US" sz="1600" dirty="0"/>
          </a:p>
          <a:p>
            <a:pPr marL="285750" indent="-285750">
              <a:buFont typeface="Wingdings" pitchFamily="2" charset="2"/>
              <a:buChar char="Ø"/>
            </a:pPr>
            <a:endParaRPr lang="en-US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C8F1-53F0-4A5A-8FCD-C8E2CF730D06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smtClean="0"/>
              <a:t>XAMConsult GmbH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Decision Making, 29.11.2012</a:t>
            </a:r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idx="14"/>
          </p:nvPr>
        </p:nvSpPr>
        <p:spPr>
          <a:xfrm>
            <a:off x="5364088" y="1196752"/>
            <a:ext cx="3456384" cy="492941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2500"/>
          </a:bodyPr>
          <a:lstStyle/>
          <a:p>
            <a:pPr marL="285750" indent="-285750">
              <a:buFont typeface="Courier New" pitchFamily="49" charset="0"/>
              <a:buChar char="o"/>
            </a:pPr>
            <a:r>
              <a:rPr lang="en-US" sz="1600" dirty="0" smtClean="0"/>
              <a:t>Today most (if not all) </a:t>
            </a:r>
            <a:r>
              <a:rPr lang="en-US" sz="1600" dirty="0" err="1" smtClean="0"/>
              <a:t>D’heuristics</a:t>
            </a:r>
            <a:r>
              <a:rPr lang="en-US" sz="1600" dirty="0" smtClean="0"/>
              <a:t> have been developed an tested in other domains than engineering</a:t>
            </a:r>
          </a:p>
          <a:p>
            <a:pPr marL="285750" indent="-285750">
              <a:buFont typeface="Courier New" pitchFamily="49" charset="0"/>
              <a:buChar char="o"/>
            </a:pPr>
            <a:endParaRPr lang="en-US" sz="800" dirty="0" smtClean="0"/>
          </a:p>
          <a:p>
            <a:pPr marL="285750" indent="-285750">
              <a:buFont typeface="Courier New" pitchFamily="49" charset="0"/>
              <a:buChar char="o"/>
            </a:pPr>
            <a:r>
              <a:rPr lang="en-US" sz="1600" dirty="0" smtClean="0"/>
              <a:t>No (scientifically proven) SE application-example of a </a:t>
            </a:r>
            <a:r>
              <a:rPr lang="en-US" sz="1600" dirty="0" err="1" smtClean="0"/>
              <a:t>D’heuristic</a:t>
            </a:r>
            <a:r>
              <a:rPr lang="en-US" sz="1600" dirty="0" smtClean="0"/>
              <a:t> has been presented so far (?)</a:t>
            </a:r>
          </a:p>
          <a:p>
            <a:pPr marL="285750" indent="-285750">
              <a:buFont typeface="Courier New" pitchFamily="49" charset="0"/>
              <a:buChar char="o"/>
            </a:pPr>
            <a:endParaRPr lang="en-US" sz="800" dirty="0" smtClean="0"/>
          </a:p>
          <a:p>
            <a:pPr marL="285750" indent="-285750">
              <a:buFont typeface="Courier New" pitchFamily="49" charset="0"/>
              <a:buChar char="o"/>
            </a:pPr>
            <a:r>
              <a:rPr lang="en-US" sz="1600" dirty="0" smtClean="0"/>
              <a:t>The traditional weighting-and-adding trade-off is well established</a:t>
            </a:r>
          </a:p>
          <a:p>
            <a:pPr marL="285750" indent="-285750">
              <a:buFont typeface="Courier New" pitchFamily="49" charset="0"/>
              <a:buChar char="o"/>
            </a:pPr>
            <a:endParaRPr lang="en-US" sz="800" dirty="0" smtClean="0"/>
          </a:p>
          <a:p>
            <a:pPr marL="285750" indent="-285750">
              <a:buFont typeface="Courier New" pitchFamily="49" charset="0"/>
              <a:buChar char="o"/>
            </a:pPr>
            <a:r>
              <a:rPr lang="en-US" sz="1600" dirty="0" smtClean="0"/>
              <a:t>Engineers are in their job mentally quite conservative</a:t>
            </a:r>
          </a:p>
          <a:p>
            <a:pPr marL="285750" indent="-285750">
              <a:buFont typeface="Courier New" pitchFamily="49" charset="0"/>
              <a:buChar char="o"/>
            </a:pPr>
            <a:endParaRPr lang="en-US" sz="800" dirty="0" smtClean="0"/>
          </a:p>
          <a:p>
            <a:pPr marL="285750" indent="-285750">
              <a:buFont typeface="Courier New" pitchFamily="49" charset="0"/>
              <a:buChar char="o"/>
            </a:pPr>
            <a:r>
              <a:rPr lang="en-US" sz="1600" dirty="0" smtClean="0"/>
              <a:t>The same is true for many of the stakeholders in an engineering project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6463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7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Search for Critical Requirements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C8F1-53F0-4A5A-8FCD-C8E2CF730D06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smtClean="0"/>
              <a:t>XAMConsult GmbH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Decision Making, 29.11.2012</a:t>
            </a:r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idx="14"/>
          </p:nvPr>
        </p:nvSpPr>
        <p:spPr>
          <a:xfrm>
            <a:off x="4644008" y="1196752"/>
            <a:ext cx="4320480" cy="5112568"/>
          </a:xfrm>
        </p:spPr>
        <p:txBody>
          <a:bodyPr>
            <a:normAutofit/>
          </a:bodyPr>
          <a:lstStyle/>
          <a:p>
            <a:r>
              <a:rPr lang="en-US" dirty="0" smtClean="0"/>
              <a:t>Search </a:t>
            </a:r>
            <a:r>
              <a:rPr lang="en-US" dirty="0" err="1" smtClean="0"/>
              <a:t>Criterium</a:t>
            </a:r>
            <a:r>
              <a:rPr lang="en-US" dirty="0" smtClean="0"/>
              <a:t>: Project-Risk</a:t>
            </a:r>
          </a:p>
          <a:p>
            <a:pPr lvl="1"/>
            <a:r>
              <a:rPr lang="en-US" dirty="0" smtClean="0"/>
              <a:t>Binary Cues (value 1 for yes or 0):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Outsourcing necessary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Verification not solved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Technology readiness poor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Narrow tolerances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No idea how to realize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sz="800" dirty="0"/>
          </a:p>
          <a:p>
            <a:r>
              <a:rPr lang="en-US" dirty="0" smtClean="0"/>
              <a:t>Tallying (equal weights):</a:t>
            </a:r>
          </a:p>
          <a:p>
            <a:pPr lvl="1"/>
            <a:r>
              <a:rPr lang="en-US" dirty="0" smtClean="0"/>
              <a:t>Check every requirement with every cue, if the cue is positive add 1 point.</a:t>
            </a:r>
          </a:p>
          <a:p>
            <a:pPr lvl="1"/>
            <a:r>
              <a:rPr lang="en-US" dirty="0" smtClean="0"/>
              <a:t>For this example, there is a possible max. of 5 points, the min. is 0.</a:t>
            </a:r>
          </a:p>
          <a:p>
            <a:pPr lvl="1"/>
            <a:endParaRPr lang="en-US" sz="800" dirty="0"/>
          </a:p>
          <a:p>
            <a:r>
              <a:rPr lang="en-US" dirty="0" smtClean="0"/>
              <a:t>Selection of the critical requirements:</a:t>
            </a:r>
          </a:p>
          <a:p>
            <a:pPr lvl="1"/>
            <a:r>
              <a:rPr lang="en-US" dirty="0" smtClean="0"/>
              <a:t>Start with the high counts, select e.g. 5 requirements with a low risk project, up to 9 with high risk project.</a:t>
            </a:r>
            <a:endParaRPr lang="en-US" dirty="0"/>
          </a:p>
        </p:txBody>
      </p:sp>
      <p:sp>
        <p:nvSpPr>
          <p:cNvPr id="8" name="Zylinder 7"/>
          <p:cNvSpPr/>
          <p:nvPr/>
        </p:nvSpPr>
        <p:spPr>
          <a:xfrm>
            <a:off x="755576" y="1196752"/>
            <a:ext cx="1706488" cy="1216152"/>
          </a:xfrm>
          <a:prstGeom prst="can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orbel" pitchFamily="34" charset="0"/>
              </a:rPr>
              <a:t>Bunch</a:t>
            </a:r>
          </a:p>
          <a:p>
            <a:pPr algn="ctr"/>
            <a:r>
              <a:rPr lang="en-US" b="1" dirty="0">
                <a:solidFill>
                  <a:schemeClr val="tx1"/>
                </a:solidFill>
                <a:latin typeface="Corbel" pitchFamily="34" charset="0"/>
              </a:rPr>
              <a:t>o</a:t>
            </a:r>
            <a:r>
              <a:rPr lang="en-US" b="1" dirty="0" smtClean="0">
                <a:solidFill>
                  <a:schemeClr val="tx1"/>
                </a:solidFill>
                <a:latin typeface="Corbel" pitchFamily="34" charset="0"/>
              </a:rPr>
              <a:t>f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Corbel" pitchFamily="34" charset="0"/>
              </a:rPr>
              <a:t>Requirements</a:t>
            </a:r>
            <a:endParaRPr lang="en-US" b="1" dirty="0">
              <a:solidFill>
                <a:schemeClr val="tx1"/>
              </a:solidFill>
              <a:latin typeface="Corbel" pitchFamily="34" charset="0"/>
            </a:endParaRPr>
          </a:p>
        </p:txBody>
      </p:sp>
      <p:sp>
        <p:nvSpPr>
          <p:cNvPr id="9" name="Rahmen 8"/>
          <p:cNvSpPr/>
          <p:nvPr/>
        </p:nvSpPr>
        <p:spPr>
          <a:xfrm>
            <a:off x="708720" y="5517232"/>
            <a:ext cx="1800200" cy="684696"/>
          </a:xfrm>
          <a:prstGeom prst="bevel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Corbel" pitchFamily="34" charset="0"/>
              </a:rPr>
              <a:t>7±2 Critical</a:t>
            </a:r>
          </a:p>
          <a:p>
            <a:pPr algn="ctr"/>
            <a:r>
              <a:rPr lang="en-US" sz="1600" b="1" dirty="0" smtClean="0">
                <a:latin typeface="Corbel" pitchFamily="34" charset="0"/>
              </a:rPr>
              <a:t>Requirements</a:t>
            </a:r>
            <a:endParaRPr lang="en-US" sz="1600" b="1" dirty="0">
              <a:latin typeface="Corbel" pitchFamily="34" charset="0"/>
            </a:endParaRPr>
          </a:p>
        </p:txBody>
      </p:sp>
      <p:cxnSp>
        <p:nvCxnSpPr>
          <p:cNvPr id="11" name="Gerade Verbindung mit Pfeil 10"/>
          <p:cNvCxnSpPr>
            <a:stCxn id="8" idx="3"/>
          </p:cNvCxnSpPr>
          <p:nvPr/>
        </p:nvCxnSpPr>
        <p:spPr>
          <a:xfrm>
            <a:off x="1608820" y="2412904"/>
            <a:ext cx="0" cy="3104328"/>
          </a:xfrm>
          <a:prstGeom prst="straightConnector1">
            <a:avLst/>
          </a:prstGeom>
          <a:ln w="38100">
            <a:solidFill>
              <a:schemeClr val="tx1"/>
            </a:solidFill>
            <a:prstDash val="lgDashDot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uppieren 44"/>
          <p:cNvGrpSpPr/>
          <p:nvPr/>
        </p:nvGrpSpPr>
        <p:grpSpPr>
          <a:xfrm>
            <a:off x="395536" y="3313583"/>
            <a:ext cx="2955346" cy="1102913"/>
            <a:chOff x="395536" y="3436984"/>
            <a:chExt cx="2955346" cy="1102913"/>
          </a:xfrm>
        </p:grpSpPr>
        <p:sp>
          <p:nvSpPr>
            <p:cNvPr id="12" name="Würfel 11"/>
            <p:cNvSpPr/>
            <p:nvPr/>
          </p:nvSpPr>
          <p:spPr>
            <a:xfrm>
              <a:off x="611560" y="3436984"/>
              <a:ext cx="288032" cy="856112"/>
            </a:xfrm>
            <a:prstGeom prst="cube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Gerade Verbindung 13"/>
            <p:cNvCxnSpPr/>
            <p:nvPr/>
          </p:nvCxnSpPr>
          <p:spPr>
            <a:xfrm>
              <a:off x="395536" y="4293096"/>
              <a:ext cx="230425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Würfel 15"/>
            <p:cNvSpPr/>
            <p:nvPr/>
          </p:nvSpPr>
          <p:spPr>
            <a:xfrm>
              <a:off x="1469638" y="3743036"/>
              <a:ext cx="288032" cy="550060"/>
            </a:xfrm>
            <a:prstGeom prst="cube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Würfel 16"/>
            <p:cNvSpPr/>
            <p:nvPr/>
          </p:nvSpPr>
          <p:spPr>
            <a:xfrm>
              <a:off x="1907704" y="3933056"/>
              <a:ext cx="288032" cy="360040"/>
            </a:xfrm>
            <a:prstGeom prst="cube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Würfel 17"/>
            <p:cNvSpPr/>
            <p:nvPr/>
          </p:nvSpPr>
          <p:spPr>
            <a:xfrm>
              <a:off x="2364904" y="4082008"/>
              <a:ext cx="288032" cy="211088"/>
            </a:xfrm>
            <a:prstGeom prst="cube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Würfel 18"/>
            <p:cNvSpPr/>
            <p:nvPr/>
          </p:nvSpPr>
          <p:spPr>
            <a:xfrm>
              <a:off x="1043608" y="3573016"/>
              <a:ext cx="288032" cy="720078"/>
            </a:xfrm>
            <a:prstGeom prst="cube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feld 21"/>
            <p:cNvSpPr txBox="1"/>
            <p:nvPr/>
          </p:nvSpPr>
          <p:spPr>
            <a:xfrm>
              <a:off x="619160" y="4201342"/>
              <a:ext cx="2856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Corbel" pitchFamily="34" charset="0"/>
                </a:rPr>
                <a:t>5</a:t>
              </a:r>
              <a:endParaRPr lang="en-US" sz="1600" b="1" dirty="0">
                <a:latin typeface="Corbel" pitchFamily="34" charset="0"/>
              </a:endParaRPr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1048002" y="4201343"/>
              <a:ext cx="2936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atin typeface="Corbel" pitchFamily="34" charset="0"/>
                </a:rPr>
                <a:t>4</a:t>
              </a:r>
            </a:p>
          </p:txBody>
        </p:sp>
        <p:sp>
          <p:nvSpPr>
            <p:cNvPr id="24" name="Textfeld 23"/>
            <p:cNvSpPr txBox="1"/>
            <p:nvPr/>
          </p:nvSpPr>
          <p:spPr>
            <a:xfrm>
              <a:off x="1469638" y="4201343"/>
              <a:ext cx="2840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atin typeface="Corbel" pitchFamily="34" charset="0"/>
                </a:rPr>
                <a:t>3</a:t>
              </a:r>
            </a:p>
          </p:txBody>
        </p:sp>
        <p:sp>
          <p:nvSpPr>
            <p:cNvPr id="25" name="Textfeld 24"/>
            <p:cNvSpPr txBox="1"/>
            <p:nvPr/>
          </p:nvSpPr>
          <p:spPr>
            <a:xfrm>
              <a:off x="1907704" y="4201343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atin typeface="Corbel" pitchFamily="34" charset="0"/>
                </a:rPr>
                <a:t>2</a:t>
              </a:r>
            </a:p>
          </p:txBody>
        </p:sp>
        <p:sp>
          <p:nvSpPr>
            <p:cNvPr id="26" name="Textfeld 25"/>
            <p:cNvSpPr txBox="1"/>
            <p:nvPr/>
          </p:nvSpPr>
          <p:spPr>
            <a:xfrm>
              <a:off x="2364904" y="4201343"/>
              <a:ext cx="2856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atin typeface="Corbel" pitchFamily="34" charset="0"/>
                </a:rPr>
                <a:t>1</a:t>
              </a:r>
            </a:p>
          </p:txBody>
        </p:sp>
        <p:sp>
          <p:nvSpPr>
            <p:cNvPr id="28" name="Textfeld 27"/>
            <p:cNvSpPr txBox="1"/>
            <p:nvPr/>
          </p:nvSpPr>
          <p:spPr>
            <a:xfrm>
              <a:off x="2680377" y="4216731"/>
              <a:ext cx="6705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Corbel" pitchFamily="34" charset="0"/>
                </a:rPr>
                <a:t>Points</a:t>
              </a:r>
              <a:endParaRPr lang="en-US" sz="1400" b="1" dirty="0">
                <a:latin typeface="Corbel" pitchFamily="34" charset="0"/>
              </a:endParaRPr>
            </a:p>
          </p:txBody>
        </p:sp>
      </p:grpSp>
      <p:grpSp>
        <p:nvGrpSpPr>
          <p:cNvPr id="44" name="Gruppieren 43"/>
          <p:cNvGrpSpPr/>
          <p:nvPr/>
        </p:nvGrpSpPr>
        <p:grpSpPr>
          <a:xfrm>
            <a:off x="1623018" y="2627981"/>
            <a:ext cx="1893914" cy="483081"/>
            <a:chOff x="1623018" y="2801903"/>
            <a:chExt cx="1893914" cy="483081"/>
          </a:xfrm>
        </p:grpSpPr>
        <p:cxnSp>
          <p:nvCxnSpPr>
            <p:cNvPr id="37" name="Gerade Verbindung mit Pfeil 36"/>
            <p:cNvCxnSpPr/>
            <p:nvPr/>
          </p:nvCxnSpPr>
          <p:spPr>
            <a:xfrm>
              <a:off x="1623018" y="3284984"/>
              <a:ext cx="1785443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feld 37"/>
            <p:cNvSpPr txBox="1"/>
            <p:nvPr/>
          </p:nvSpPr>
          <p:spPr>
            <a:xfrm>
              <a:off x="2195736" y="2801903"/>
              <a:ext cx="1321196" cy="483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en-US" sz="1600" b="1" dirty="0" smtClean="0">
                  <a:latin typeface="Corbel" pitchFamily="34" charset="0"/>
                </a:rPr>
                <a:t>Number of </a:t>
              </a:r>
            </a:p>
            <a:p>
              <a:pPr>
                <a:lnSpc>
                  <a:spcPts val="1500"/>
                </a:lnSpc>
              </a:pPr>
              <a:r>
                <a:rPr lang="en-US" sz="1600" b="1" dirty="0" smtClean="0">
                  <a:latin typeface="Corbel" pitchFamily="34" charset="0"/>
                </a:rPr>
                <a:t>positive cues</a:t>
              </a:r>
              <a:endParaRPr lang="en-US" sz="1600" b="1" dirty="0">
                <a:latin typeface="Corbel" pitchFamily="34" charset="0"/>
              </a:endParaRPr>
            </a:p>
          </p:txBody>
        </p:sp>
      </p:grpSp>
      <p:cxnSp>
        <p:nvCxnSpPr>
          <p:cNvPr id="47" name="Gerade Verbindung 46"/>
          <p:cNvCxnSpPr/>
          <p:nvPr/>
        </p:nvCxnSpPr>
        <p:spPr>
          <a:xfrm>
            <a:off x="251520" y="4416496"/>
            <a:ext cx="4248472" cy="0"/>
          </a:xfrm>
          <a:prstGeom prst="line">
            <a:avLst/>
          </a:prstGeom>
          <a:ln w="19050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mit Pfeil 48"/>
          <p:cNvCxnSpPr/>
          <p:nvPr/>
        </p:nvCxnSpPr>
        <p:spPr>
          <a:xfrm>
            <a:off x="4211960" y="1340768"/>
            <a:ext cx="0" cy="3060339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feld 49"/>
          <p:cNvSpPr txBox="1"/>
          <p:nvPr/>
        </p:nvSpPr>
        <p:spPr>
          <a:xfrm rot="16200000">
            <a:off x="3116789" y="2603010"/>
            <a:ext cx="18517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latin typeface="Corbel" pitchFamily="34" charset="0"/>
              </a:rPr>
              <a:t>Tallying </a:t>
            </a:r>
            <a:r>
              <a:rPr lang="en-US" sz="1600" b="1" i="1" dirty="0" err="1" smtClean="0">
                <a:latin typeface="Corbel" pitchFamily="34" charset="0"/>
              </a:rPr>
              <a:t>D’heuristic</a:t>
            </a:r>
            <a:endParaRPr lang="en-US" sz="1600" b="1" i="1" dirty="0">
              <a:latin typeface="Corbel" pitchFamily="34" charset="0"/>
            </a:endParaRPr>
          </a:p>
        </p:txBody>
      </p:sp>
      <p:grpSp>
        <p:nvGrpSpPr>
          <p:cNvPr id="10" name="Gruppieren 9"/>
          <p:cNvGrpSpPr/>
          <p:nvPr/>
        </p:nvGrpSpPr>
        <p:grpSpPr>
          <a:xfrm>
            <a:off x="231775" y="4591966"/>
            <a:ext cx="3224150" cy="704692"/>
            <a:chOff x="231775" y="4591966"/>
            <a:chExt cx="3224150" cy="704692"/>
          </a:xfrm>
        </p:grpSpPr>
        <p:grpSp>
          <p:nvGrpSpPr>
            <p:cNvPr id="43" name="Gruppieren 42"/>
            <p:cNvGrpSpPr/>
            <p:nvPr/>
          </p:nvGrpSpPr>
          <p:grpSpPr>
            <a:xfrm>
              <a:off x="539552" y="4591966"/>
              <a:ext cx="2304256" cy="704692"/>
              <a:chOff x="539552" y="4524508"/>
              <a:chExt cx="2304256" cy="704692"/>
            </a:xfrm>
          </p:grpSpPr>
          <p:cxnSp>
            <p:nvCxnSpPr>
              <p:cNvPr id="30" name="Gerade Verbindung mit Pfeil 29"/>
              <p:cNvCxnSpPr/>
              <p:nvPr/>
            </p:nvCxnSpPr>
            <p:spPr>
              <a:xfrm>
                <a:off x="539552" y="5229200"/>
                <a:ext cx="2304256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Gerade Verbindung mit Pfeil 31"/>
              <p:cNvCxnSpPr/>
              <p:nvPr/>
            </p:nvCxnSpPr>
            <p:spPr>
              <a:xfrm flipV="1">
                <a:off x="539552" y="4524508"/>
                <a:ext cx="0" cy="70469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Freihandform 33"/>
              <p:cNvSpPr/>
              <p:nvPr/>
            </p:nvSpPr>
            <p:spPr>
              <a:xfrm>
                <a:off x="616226" y="4585041"/>
                <a:ext cx="1997765" cy="603185"/>
              </a:xfrm>
              <a:custGeom>
                <a:avLst/>
                <a:gdLst>
                  <a:gd name="connsiteX0" fmla="*/ 0 w 1997765"/>
                  <a:gd name="connsiteY0" fmla="*/ 533611 h 603185"/>
                  <a:gd name="connsiteX1" fmla="*/ 39757 w 1997765"/>
                  <a:gd name="connsiteY1" fmla="*/ 235437 h 603185"/>
                  <a:gd name="connsiteX2" fmla="*/ 168965 w 1997765"/>
                  <a:gd name="connsiteY2" fmla="*/ 46594 h 603185"/>
                  <a:gd name="connsiteX3" fmla="*/ 407504 w 1997765"/>
                  <a:gd name="connsiteY3" fmla="*/ 6837 h 603185"/>
                  <a:gd name="connsiteX4" fmla="*/ 576470 w 1997765"/>
                  <a:gd name="connsiteY4" fmla="*/ 155924 h 603185"/>
                  <a:gd name="connsiteX5" fmla="*/ 725557 w 1997765"/>
                  <a:gd name="connsiteY5" fmla="*/ 324889 h 603185"/>
                  <a:gd name="connsiteX6" fmla="*/ 1003852 w 1997765"/>
                  <a:gd name="connsiteY6" fmla="*/ 464037 h 603185"/>
                  <a:gd name="connsiteX7" fmla="*/ 1351722 w 1997765"/>
                  <a:gd name="connsiteY7" fmla="*/ 543550 h 603185"/>
                  <a:gd name="connsiteX8" fmla="*/ 1769165 w 1997765"/>
                  <a:gd name="connsiteY8" fmla="*/ 583307 h 603185"/>
                  <a:gd name="connsiteX9" fmla="*/ 1997765 w 1997765"/>
                  <a:gd name="connsiteY9" fmla="*/ 603185 h 603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97765" h="603185">
                    <a:moveTo>
                      <a:pt x="0" y="533611"/>
                    </a:moveTo>
                    <a:cubicBezTo>
                      <a:pt x="5798" y="425108"/>
                      <a:pt x="11596" y="316606"/>
                      <a:pt x="39757" y="235437"/>
                    </a:cubicBezTo>
                    <a:cubicBezTo>
                      <a:pt x="67918" y="154268"/>
                      <a:pt x="107674" y="84694"/>
                      <a:pt x="168965" y="46594"/>
                    </a:cubicBezTo>
                    <a:cubicBezTo>
                      <a:pt x="230256" y="8494"/>
                      <a:pt x="339587" y="-11385"/>
                      <a:pt x="407504" y="6837"/>
                    </a:cubicBezTo>
                    <a:cubicBezTo>
                      <a:pt x="475421" y="25059"/>
                      <a:pt x="523461" y="102915"/>
                      <a:pt x="576470" y="155924"/>
                    </a:cubicBezTo>
                    <a:cubicBezTo>
                      <a:pt x="629479" y="208933"/>
                      <a:pt x="654327" y="273537"/>
                      <a:pt x="725557" y="324889"/>
                    </a:cubicBezTo>
                    <a:cubicBezTo>
                      <a:pt x="796787" y="376241"/>
                      <a:pt x="899491" y="427594"/>
                      <a:pt x="1003852" y="464037"/>
                    </a:cubicBezTo>
                    <a:cubicBezTo>
                      <a:pt x="1108213" y="500480"/>
                      <a:pt x="1224170" y="523672"/>
                      <a:pt x="1351722" y="543550"/>
                    </a:cubicBezTo>
                    <a:cubicBezTo>
                      <a:pt x="1479274" y="563428"/>
                      <a:pt x="1769165" y="583307"/>
                      <a:pt x="1769165" y="583307"/>
                    </a:cubicBezTo>
                    <a:lnTo>
                      <a:pt x="1997765" y="603185"/>
                    </a:lnTo>
                  </a:path>
                </a:pathLst>
              </a:cu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Freihandform 34"/>
              <p:cNvSpPr/>
              <p:nvPr/>
            </p:nvSpPr>
            <p:spPr>
              <a:xfrm flipH="1">
                <a:off x="609937" y="4585041"/>
                <a:ext cx="1997765" cy="603185"/>
              </a:xfrm>
              <a:custGeom>
                <a:avLst/>
                <a:gdLst>
                  <a:gd name="connsiteX0" fmla="*/ 0 w 1997765"/>
                  <a:gd name="connsiteY0" fmla="*/ 533611 h 603185"/>
                  <a:gd name="connsiteX1" fmla="*/ 39757 w 1997765"/>
                  <a:gd name="connsiteY1" fmla="*/ 235437 h 603185"/>
                  <a:gd name="connsiteX2" fmla="*/ 168965 w 1997765"/>
                  <a:gd name="connsiteY2" fmla="*/ 46594 h 603185"/>
                  <a:gd name="connsiteX3" fmla="*/ 407504 w 1997765"/>
                  <a:gd name="connsiteY3" fmla="*/ 6837 h 603185"/>
                  <a:gd name="connsiteX4" fmla="*/ 576470 w 1997765"/>
                  <a:gd name="connsiteY4" fmla="*/ 155924 h 603185"/>
                  <a:gd name="connsiteX5" fmla="*/ 725557 w 1997765"/>
                  <a:gd name="connsiteY5" fmla="*/ 324889 h 603185"/>
                  <a:gd name="connsiteX6" fmla="*/ 1003852 w 1997765"/>
                  <a:gd name="connsiteY6" fmla="*/ 464037 h 603185"/>
                  <a:gd name="connsiteX7" fmla="*/ 1351722 w 1997765"/>
                  <a:gd name="connsiteY7" fmla="*/ 543550 h 603185"/>
                  <a:gd name="connsiteX8" fmla="*/ 1769165 w 1997765"/>
                  <a:gd name="connsiteY8" fmla="*/ 583307 h 603185"/>
                  <a:gd name="connsiteX9" fmla="*/ 1997765 w 1997765"/>
                  <a:gd name="connsiteY9" fmla="*/ 603185 h 603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97765" h="603185">
                    <a:moveTo>
                      <a:pt x="0" y="533611"/>
                    </a:moveTo>
                    <a:cubicBezTo>
                      <a:pt x="5798" y="425108"/>
                      <a:pt x="11596" y="316606"/>
                      <a:pt x="39757" y="235437"/>
                    </a:cubicBezTo>
                    <a:cubicBezTo>
                      <a:pt x="67918" y="154268"/>
                      <a:pt x="107674" y="84694"/>
                      <a:pt x="168965" y="46594"/>
                    </a:cubicBezTo>
                    <a:cubicBezTo>
                      <a:pt x="230256" y="8494"/>
                      <a:pt x="339587" y="-11385"/>
                      <a:pt x="407504" y="6837"/>
                    </a:cubicBezTo>
                    <a:cubicBezTo>
                      <a:pt x="475421" y="25059"/>
                      <a:pt x="523461" y="102915"/>
                      <a:pt x="576470" y="155924"/>
                    </a:cubicBezTo>
                    <a:cubicBezTo>
                      <a:pt x="629479" y="208933"/>
                      <a:pt x="654327" y="273537"/>
                      <a:pt x="725557" y="324889"/>
                    </a:cubicBezTo>
                    <a:cubicBezTo>
                      <a:pt x="796787" y="376241"/>
                      <a:pt x="899491" y="427594"/>
                      <a:pt x="1003852" y="464037"/>
                    </a:cubicBezTo>
                    <a:cubicBezTo>
                      <a:pt x="1108213" y="500480"/>
                      <a:pt x="1224170" y="523672"/>
                      <a:pt x="1351722" y="543550"/>
                    </a:cubicBezTo>
                    <a:cubicBezTo>
                      <a:pt x="1479274" y="563428"/>
                      <a:pt x="1769165" y="583307"/>
                      <a:pt x="1769165" y="583307"/>
                    </a:cubicBezTo>
                    <a:lnTo>
                      <a:pt x="1997765" y="603185"/>
                    </a:lnTo>
                  </a:path>
                </a:pathLst>
              </a:cu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2" name="Textfeld 51"/>
            <p:cNvSpPr txBox="1"/>
            <p:nvPr/>
          </p:nvSpPr>
          <p:spPr>
            <a:xfrm rot="16200000">
              <a:off x="50411" y="4807421"/>
              <a:ext cx="6705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Corbel" pitchFamily="34" charset="0"/>
                </a:rPr>
                <a:t>Points</a:t>
              </a:r>
              <a:endParaRPr lang="en-US" sz="1400" b="1" dirty="0">
                <a:latin typeface="Corbel" pitchFamily="34" charset="0"/>
              </a:endParaRPr>
            </a:p>
          </p:txBody>
        </p:sp>
        <p:sp>
          <p:nvSpPr>
            <p:cNvPr id="3" name="Textfeld 2"/>
            <p:cNvSpPr txBox="1"/>
            <p:nvPr/>
          </p:nvSpPr>
          <p:spPr>
            <a:xfrm>
              <a:off x="761988" y="4744905"/>
              <a:ext cx="943851" cy="340519"/>
            </a:xfrm>
            <a:prstGeom prst="roundRect">
              <a:avLst/>
            </a:prstGeom>
            <a:solidFill>
              <a:srgbClr val="C00000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  <a:latin typeface="Corbel" pitchFamily="34" charset="0"/>
                </a:rPr>
                <a:t>High Risk</a:t>
              </a:r>
              <a:endParaRPr lang="en-US" sz="1400" b="1" dirty="0">
                <a:solidFill>
                  <a:schemeClr val="bg1"/>
                </a:solidFill>
                <a:latin typeface="Corbel" pitchFamily="34" charset="0"/>
              </a:endParaRPr>
            </a:p>
          </p:txBody>
        </p:sp>
        <p:sp>
          <p:nvSpPr>
            <p:cNvPr id="36" name="Textfeld 35"/>
            <p:cNvSpPr txBox="1"/>
            <p:nvPr/>
          </p:nvSpPr>
          <p:spPr>
            <a:xfrm>
              <a:off x="2553312" y="4744905"/>
              <a:ext cx="902613" cy="340519"/>
            </a:xfrm>
            <a:prstGeom prst="roundRect">
              <a:avLst/>
            </a:prstGeom>
            <a:solidFill>
              <a:srgbClr val="00B050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  <a:latin typeface="Corbel" pitchFamily="34" charset="0"/>
                </a:rPr>
                <a:t>Low Risk</a:t>
              </a:r>
              <a:endParaRPr lang="en-US" sz="1400" b="1" dirty="0">
                <a:solidFill>
                  <a:schemeClr val="bg1"/>
                </a:solidFill>
                <a:latin typeface="Corbe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555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22206" y="274638"/>
            <a:ext cx="6898266" cy="562074"/>
          </a:xfrm>
        </p:spPr>
        <p:txBody>
          <a:bodyPr>
            <a:normAutofit/>
          </a:bodyPr>
          <a:lstStyle/>
          <a:p>
            <a:r>
              <a:rPr lang="en-US" dirty="0"/>
              <a:t>S</a:t>
            </a:r>
            <a:r>
              <a:rPr lang="en-US" dirty="0" smtClean="0"/>
              <a:t>electing Ideas for a Butterfly Valve Drive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580112" y="1340768"/>
            <a:ext cx="3240360" cy="4947377"/>
          </a:xfrm>
        </p:spPr>
        <p:txBody>
          <a:bodyPr>
            <a:normAutofit/>
          </a:bodyPr>
          <a:lstStyle/>
          <a:p>
            <a:r>
              <a:rPr lang="en-US" sz="1600" dirty="0" err="1" smtClean="0"/>
              <a:t>D’heuristic</a:t>
            </a:r>
            <a:r>
              <a:rPr lang="en-US" sz="1600" dirty="0" smtClean="0"/>
              <a:t>: </a:t>
            </a:r>
            <a:r>
              <a:rPr lang="en-US" sz="1600" dirty="0" err="1" smtClean="0"/>
              <a:t>QuickEst</a:t>
            </a:r>
            <a:endParaRPr lang="en-US" sz="1600" dirty="0" smtClean="0"/>
          </a:p>
          <a:p>
            <a:endParaRPr lang="en-US" sz="800" dirty="0"/>
          </a:p>
          <a:p>
            <a:r>
              <a:rPr lang="en-US" sz="1600" dirty="0" smtClean="0"/>
              <a:t>“Value” (characteristic):</a:t>
            </a:r>
          </a:p>
          <a:p>
            <a:pPr lvl="1"/>
            <a:r>
              <a:rPr lang="en-US" sz="1400" dirty="0" smtClean="0"/>
              <a:t>Very high chance for (multiple) closing</a:t>
            </a:r>
          </a:p>
          <a:p>
            <a:pPr lvl="1"/>
            <a:endParaRPr lang="en-US" sz="800" dirty="0"/>
          </a:p>
          <a:p>
            <a:r>
              <a:rPr lang="en-US" sz="1600" dirty="0" smtClean="0"/>
              <a:t>Some possible Cues: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dirty="0" smtClean="0"/>
              <a:t>Low risk for logjam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dirty="0" smtClean="0"/>
              <a:t>Remote control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dirty="0" smtClean="0"/>
              <a:t>Very high chance for emergency triggering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dirty="0" smtClean="0"/>
              <a:t>Type of closing force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dirty="0" smtClean="0"/>
              <a:t>Reopening feature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sz="800" dirty="0"/>
          </a:p>
          <a:p>
            <a:r>
              <a:rPr lang="en-US" sz="1600" dirty="0" smtClean="0"/>
              <a:t>Cue ranking: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 smtClean="0"/>
              <a:t>Type of closing force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 smtClean="0"/>
              <a:t>Very high chance for emergency triggering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 smtClean="0"/>
              <a:t>Low risk for logjam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 smtClean="0"/>
              <a:t>Reopening feature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sz="14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C8F1-53F0-4A5A-8FCD-C8E2CF730D06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Decision Making, 29.11.2012</a:t>
            </a:r>
            <a:endParaRPr lang="en-US" dirty="0"/>
          </a:p>
        </p:txBody>
      </p:sp>
      <p:grpSp>
        <p:nvGrpSpPr>
          <p:cNvPr id="22" name="Gruppieren 21"/>
          <p:cNvGrpSpPr/>
          <p:nvPr/>
        </p:nvGrpSpPr>
        <p:grpSpPr>
          <a:xfrm>
            <a:off x="1275999" y="1340768"/>
            <a:ext cx="2793767" cy="1697173"/>
            <a:chOff x="1275999" y="1340768"/>
            <a:chExt cx="2793767" cy="1697173"/>
          </a:xfrm>
        </p:grpSpPr>
        <p:pic>
          <p:nvPicPr>
            <p:cNvPr id="6" name="Picture 3" descr="C:\Users\Z\Pictures\Brainstorming.GIF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003" y="1340768"/>
              <a:ext cx="1722763" cy="1697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feld 6"/>
            <p:cNvSpPr txBox="1"/>
            <p:nvPr/>
          </p:nvSpPr>
          <p:spPr>
            <a:xfrm>
              <a:off x="1275999" y="1617587"/>
              <a:ext cx="1228221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en-US" sz="2000" b="1" dirty="0" smtClean="0">
                  <a:latin typeface="Corbel" pitchFamily="34" charset="0"/>
                </a:rPr>
                <a:t>Brain-</a:t>
              </a:r>
            </a:p>
            <a:p>
              <a:pPr>
                <a:lnSpc>
                  <a:spcPts val="1500"/>
                </a:lnSpc>
              </a:pPr>
              <a:r>
                <a:rPr lang="en-US" sz="2000" b="1" dirty="0" smtClean="0">
                  <a:latin typeface="Corbel" pitchFamily="34" charset="0"/>
                </a:rPr>
                <a:t>Storming</a:t>
              </a:r>
              <a:endParaRPr lang="en-US" sz="2000" b="1" dirty="0">
                <a:latin typeface="Corbel" pitchFamily="34" charset="0"/>
              </a:endParaRPr>
            </a:p>
          </p:txBody>
        </p:sp>
      </p:grpSp>
      <p:grpSp>
        <p:nvGrpSpPr>
          <p:cNvPr id="27" name="Gruppieren 26"/>
          <p:cNvGrpSpPr/>
          <p:nvPr/>
        </p:nvGrpSpPr>
        <p:grpSpPr>
          <a:xfrm>
            <a:off x="645219" y="2502023"/>
            <a:ext cx="4032246" cy="1989463"/>
            <a:chOff x="645219" y="2502023"/>
            <a:chExt cx="4032246" cy="1989463"/>
          </a:xfrm>
        </p:grpSpPr>
        <p:grpSp>
          <p:nvGrpSpPr>
            <p:cNvPr id="25" name="Gruppieren 24"/>
            <p:cNvGrpSpPr/>
            <p:nvPr/>
          </p:nvGrpSpPr>
          <p:grpSpPr>
            <a:xfrm>
              <a:off x="645219" y="2939904"/>
              <a:ext cx="2445594" cy="1481582"/>
              <a:chOff x="553994" y="3183434"/>
              <a:chExt cx="2445594" cy="1481582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3994" y="3183434"/>
                <a:ext cx="2285500" cy="13976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" name="Rechteck 8"/>
              <p:cNvSpPr/>
              <p:nvPr/>
            </p:nvSpPr>
            <p:spPr>
              <a:xfrm>
                <a:off x="2243504" y="3833324"/>
                <a:ext cx="576064" cy="1943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 smtClean="0">
                    <a:solidFill>
                      <a:schemeClr val="tx1"/>
                    </a:solidFill>
                    <a:latin typeface="Corbel" pitchFamily="34" charset="0"/>
                  </a:rPr>
                  <a:t>Pipe</a:t>
                </a:r>
                <a:endParaRPr lang="en-US" sz="1200" b="1" dirty="0">
                  <a:solidFill>
                    <a:schemeClr val="tx1"/>
                  </a:solidFill>
                  <a:latin typeface="Corbel" pitchFamily="34" charset="0"/>
                </a:endParaRPr>
              </a:p>
            </p:txBody>
          </p:sp>
          <p:sp>
            <p:nvSpPr>
              <p:cNvPr id="12" name="Rechteck 11"/>
              <p:cNvSpPr/>
              <p:nvPr/>
            </p:nvSpPr>
            <p:spPr>
              <a:xfrm>
                <a:off x="1922206" y="3386143"/>
                <a:ext cx="576064" cy="1943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 smtClean="0">
                    <a:solidFill>
                      <a:schemeClr val="tx1"/>
                    </a:solidFill>
                    <a:latin typeface="Corbel" pitchFamily="34" charset="0"/>
                  </a:rPr>
                  <a:t>Dam</a:t>
                </a:r>
                <a:endParaRPr lang="en-US" sz="1200" b="1" dirty="0">
                  <a:solidFill>
                    <a:schemeClr val="tx1"/>
                  </a:solidFill>
                  <a:latin typeface="Corbel" pitchFamily="34" charset="0"/>
                </a:endParaRPr>
              </a:p>
            </p:txBody>
          </p:sp>
          <p:sp>
            <p:nvSpPr>
              <p:cNvPr id="13" name="Rechteck 12"/>
              <p:cNvSpPr/>
              <p:nvPr/>
            </p:nvSpPr>
            <p:spPr>
              <a:xfrm>
                <a:off x="1120680" y="3467482"/>
                <a:ext cx="576064" cy="1943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solidFill>
                      <a:schemeClr val="tx1"/>
                    </a:solidFill>
                    <a:latin typeface="Corbel" pitchFamily="34" charset="0"/>
                  </a:rPr>
                  <a:t>Lake</a:t>
                </a:r>
                <a:endParaRPr lang="en-US" sz="1200" b="1" dirty="0">
                  <a:solidFill>
                    <a:schemeClr val="tx1"/>
                  </a:solidFill>
                  <a:latin typeface="Corbel" pitchFamily="34" charset="0"/>
                </a:endParaRPr>
              </a:p>
            </p:txBody>
          </p:sp>
          <p:sp>
            <p:nvSpPr>
              <p:cNvPr id="14" name="Rechteck 13"/>
              <p:cNvSpPr/>
              <p:nvPr/>
            </p:nvSpPr>
            <p:spPr>
              <a:xfrm>
                <a:off x="1907348" y="4304976"/>
                <a:ext cx="672312" cy="3600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1000"/>
                  </a:lnSpc>
                </a:pPr>
                <a:r>
                  <a:rPr lang="en-US" sz="1200" b="1" dirty="0" smtClean="0">
                    <a:solidFill>
                      <a:schemeClr val="tx1"/>
                    </a:solidFill>
                    <a:latin typeface="Corbel" pitchFamily="34" charset="0"/>
                  </a:rPr>
                  <a:t>Power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200" b="1" dirty="0" smtClean="0">
                    <a:solidFill>
                      <a:schemeClr val="tx1"/>
                    </a:solidFill>
                    <a:latin typeface="Corbel" pitchFamily="34" charset="0"/>
                  </a:rPr>
                  <a:t>plant</a:t>
                </a:r>
                <a:endParaRPr lang="en-US" sz="1200" b="1" dirty="0">
                  <a:solidFill>
                    <a:schemeClr val="tx1"/>
                  </a:solidFill>
                  <a:latin typeface="Corbel" pitchFamily="34" charset="0"/>
                </a:endParaRPr>
              </a:p>
            </p:txBody>
          </p:sp>
          <p:cxnSp>
            <p:nvCxnSpPr>
              <p:cNvPr id="11" name="Gerade Verbindung mit Pfeil 10"/>
              <p:cNvCxnSpPr/>
              <p:nvPr/>
            </p:nvCxnSpPr>
            <p:spPr>
              <a:xfrm flipH="1">
                <a:off x="1955472" y="3661802"/>
                <a:ext cx="1044116" cy="5523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uppieren 28"/>
            <p:cNvGrpSpPr/>
            <p:nvPr/>
          </p:nvGrpSpPr>
          <p:grpSpPr>
            <a:xfrm>
              <a:off x="3090813" y="2502023"/>
              <a:ext cx="1586652" cy="1989463"/>
              <a:chOff x="2999588" y="2745553"/>
              <a:chExt cx="1586652" cy="1989463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99588" y="3183434"/>
                <a:ext cx="1568875" cy="12997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5" name="Textfeld 14"/>
              <p:cNvSpPr txBox="1"/>
              <p:nvPr/>
            </p:nvSpPr>
            <p:spPr>
              <a:xfrm>
                <a:off x="4194786" y="2745553"/>
                <a:ext cx="39145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C00000"/>
                    </a:solidFill>
                    <a:latin typeface="Corbel" pitchFamily="34" charset="0"/>
                  </a:rPr>
                  <a:t>?</a:t>
                </a:r>
                <a:endParaRPr lang="en-US" sz="3600" b="1" dirty="0">
                  <a:solidFill>
                    <a:srgbClr val="C00000"/>
                  </a:solidFill>
                  <a:latin typeface="Corbel" pitchFamily="34" charset="0"/>
                </a:endParaRPr>
              </a:p>
            </p:txBody>
          </p:sp>
          <p:sp>
            <p:nvSpPr>
              <p:cNvPr id="28" name="Textfeld 27"/>
              <p:cNvSpPr txBox="1"/>
              <p:nvPr/>
            </p:nvSpPr>
            <p:spPr>
              <a:xfrm>
                <a:off x="3310292" y="4427239"/>
                <a:ext cx="10791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latin typeface="Corbel" pitchFamily="34" charset="0"/>
                  </a:rPr>
                  <a:t>Width 1.5m</a:t>
                </a:r>
                <a:endParaRPr lang="en-US" sz="1400" b="1" dirty="0">
                  <a:latin typeface="Corbel" pitchFamily="34" charset="0"/>
                </a:endParaRPr>
              </a:p>
            </p:txBody>
          </p:sp>
        </p:grpSp>
      </p:grpSp>
      <p:sp>
        <p:nvSpPr>
          <p:cNvPr id="8" name="Datumsplatzhalter 7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smtClean="0"/>
              <a:t>XAMConsult GmbH</a:t>
            </a:r>
            <a:endParaRPr lang="en-US" dirty="0"/>
          </a:p>
        </p:txBody>
      </p:sp>
      <p:grpSp>
        <p:nvGrpSpPr>
          <p:cNvPr id="16" name="Gruppieren 15"/>
          <p:cNvGrpSpPr/>
          <p:nvPr/>
        </p:nvGrpSpPr>
        <p:grpSpPr>
          <a:xfrm>
            <a:off x="1062749" y="5085184"/>
            <a:ext cx="3588517" cy="1202961"/>
            <a:chOff x="263403" y="5085184"/>
            <a:chExt cx="3588517" cy="1202961"/>
          </a:xfrm>
        </p:grpSpPr>
        <p:cxnSp>
          <p:nvCxnSpPr>
            <p:cNvPr id="17" name="Gerade Verbindung mit Pfeil 16"/>
            <p:cNvCxnSpPr/>
            <p:nvPr/>
          </p:nvCxnSpPr>
          <p:spPr>
            <a:xfrm>
              <a:off x="1043608" y="5949280"/>
              <a:ext cx="280831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mit Pfeil 18"/>
            <p:cNvCxnSpPr/>
            <p:nvPr/>
          </p:nvCxnSpPr>
          <p:spPr>
            <a:xfrm flipV="1">
              <a:off x="1043608" y="5085184"/>
              <a:ext cx="0" cy="86409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feld 22"/>
            <p:cNvSpPr txBox="1"/>
            <p:nvPr/>
          </p:nvSpPr>
          <p:spPr>
            <a:xfrm>
              <a:off x="263403" y="5347955"/>
              <a:ext cx="87716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Corbel" pitchFamily="34" charset="0"/>
                </a:rPr>
                <a:t>“Value”</a:t>
              </a:r>
              <a:endParaRPr lang="en-US" sz="1600" b="1" dirty="0">
                <a:latin typeface="Corbel" pitchFamily="34" charset="0"/>
              </a:endParaRPr>
            </a:p>
          </p:txBody>
        </p:sp>
        <p:sp>
          <p:nvSpPr>
            <p:cNvPr id="26" name="Textfeld 25"/>
            <p:cNvSpPr txBox="1"/>
            <p:nvPr/>
          </p:nvSpPr>
          <p:spPr>
            <a:xfrm>
              <a:off x="1408712" y="5949591"/>
              <a:ext cx="20697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Corbel" pitchFamily="34" charset="0"/>
                </a:rPr>
                <a:t>Brain-Storming Ideas</a:t>
              </a:r>
              <a:endParaRPr lang="en-US" sz="1600" b="1" dirty="0">
                <a:latin typeface="Corbel" pitchFamily="34" charset="0"/>
              </a:endParaRPr>
            </a:p>
          </p:txBody>
        </p:sp>
        <p:sp>
          <p:nvSpPr>
            <p:cNvPr id="24" name="Freihandform 23"/>
            <p:cNvSpPr/>
            <p:nvPr/>
          </p:nvSpPr>
          <p:spPr>
            <a:xfrm>
              <a:off x="1113183" y="5319723"/>
              <a:ext cx="2464904" cy="554303"/>
            </a:xfrm>
            <a:custGeom>
              <a:avLst/>
              <a:gdLst>
                <a:gd name="connsiteX0" fmla="*/ 0 w 2464904"/>
                <a:gd name="connsiteY0" fmla="*/ 7651 h 554303"/>
                <a:gd name="connsiteX1" fmla="*/ 99391 w 2464904"/>
                <a:gd name="connsiteY1" fmla="*/ 7651 h 554303"/>
                <a:gd name="connsiteX2" fmla="*/ 178904 w 2464904"/>
                <a:gd name="connsiteY2" fmla="*/ 87164 h 554303"/>
                <a:gd name="connsiteX3" fmla="*/ 268356 w 2464904"/>
                <a:gd name="connsiteY3" fmla="*/ 325703 h 554303"/>
                <a:gd name="connsiteX4" fmla="*/ 377687 w 2464904"/>
                <a:gd name="connsiteY4" fmla="*/ 405216 h 554303"/>
                <a:gd name="connsiteX5" fmla="*/ 377687 w 2464904"/>
                <a:gd name="connsiteY5" fmla="*/ 415155 h 554303"/>
                <a:gd name="connsiteX6" fmla="*/ 576469 w 2464904"/>
                <a:gd name="connsiteY6" fmla="*/ 454912 h 554303"/>
                <a:gd name="connsiteX7" fmla="*/ 1202634 w 2464904"/>
                <a:gd name="connsiteY7" fmla="*/ 504607 h 554303"/>
                <a:gd name="connsiteX8" fmla="*/ 2464904 w 2464904"/>
                <a:gd name="connsiteY8" fmla="*/ 554303 h 55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64904" h="554303">
                  <a:moveTo>
                    <a:pt x="0" y="7651"/>
                  </a:moveTo>
                  <a:cubicBezTo>
                    <a:pt x="34787" y="1025"/>
                    <a:pt x="69574" y="-5601"/>
                    <a:pt x="99391" y="7651"/>
                  </a:cubicBezTo>
                  <a:cubicBezTo>
                    <a:pt x="129208" y="20903"/>
                    <a:pt x="150743" y="34155"/>
                    <a:pt x="178904" y="87164"/>
                  </a:cubicBezTo>
                  <a:cubicBezTo>
                    <a:pt x="207065" y="140173"/>
                    <a:pt x="235226" y="272694"/>
                    <a:pt x="268356" y="325703"/>
                  </a:cubicBezTo>
                  <a:cubicBezTo>
                    <a:pt x="301487" y="378712"/>
                    <a:pt x="359465" y="390307"/>
                    <a:pt x="377687" y="405216"/>
                  </a:cubicBezTo>
                  <a:cubicBezTo>
                    <a:pt x="395909" y="420125"/>
                    <a:pt x="344557" y="406872"/>
                    <a:pt x="377687" y="415155"/>
                  </a:cubicBezTo>
                  <a:cubicBezTo>
                    <a:pt x="410817" y="423438"/>
                    <a:pt x="438978" y="440003"/>
                    <a:pt x="576469" y="454912"/>
                  </a:cubicBezTo>
                  <a:cubicBezTo>
                    <a:pt x="713960" y="469821"/>
                    <a:pt x="887895" y="488042"/>
                    <a:pt x="1202634" y="504607"/>
                  </a:cubicBezTo>
                  <a:cubicBezTo>
                    <a:pt x="1517373" y="521172"/>
                    <a:pt x="1991138" y="537737"/>
                    <a:pt x="2464904" y="554303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1604378" y="5319723"/>
              <a:ext cx="137409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i="1" dirty="0" smtClean="0">
                  <a:latin typeface="Corbel" pitchFamily="34" charset="0"/>
                </a:rPr>
                <a:t>J-distribution</a:t>
              </a:r>
              <a:endParaRPr lang="en-US" sz="1600" b="1" i="1" dirty="0">
                <a:latin typeface="Corbel" pitchFamily="34" charset="0"/>
              </a:endParaRPr>
            </a:p>
          </p:txBody>
        </p:sp>
      </p:grpSp>
      <p:sp>
        <p:nvSpPr>
          <p:cNvPr id="20" name="Freihandform 19"/>
          <p:cNvSpPr/>
          <p:nvPr/>
        </p:nvSpPr>
        <p:spPr>
          <a:xfrm>
            <a:off x="2077278" y="5486006"/>
            <a:ext cx="2414236" cy="471950"/>
          </a:xfrm>
          <a:custGeom>
            <a:avLst/>
            <a:gdLst>
              <a:gd name="connsiteX0" fmla="*/ 0 w 2414236"/>
              <a:gd name="connsiteY0" fmla="*/ 467533 h 471950"/>
              <a:gd name="connsiteX1" fmla="*/ 2236305 w 2414236"/>
              <a:gd name="connsiteY1" fmla="*/ 467533 h 471950"/>
              <a:gd name="connsiteX2" fmla="*/ 2276061 w 2414236"/>
              <a:gd name="connsiteY2" fmla="*/ 467533 h 471950"/>
              <a:gd name="connsiteX3" fmla="*/ 2276061 w 2414236"/>
              <a:gd name="connsiteY3" fmla="*/ 407898 h 471950"/>
              <a:gd name="connsiteX4" fmla="*/ 2216426 w 2414236"/>
              <a:gd name="connsiteY4" fmla="*/ 407898 h 471950"/>
              <a:gd name="connsiteX5" fmla="*/ 1997765 w 2414236"/>
              <a:gd name="connsiteY5" fmla="*/ 397959 h 471950"/>
              <a:gd name="connsiteX6" fmla="*/ 1818861 w 2414236"/>
              <a:gd name="connsiteY6" fmla="*/ 397959 h 471950"/>
              <a:gd name="connsiteX7" fmla="*/ 1630018 w 2414236"/>
              <a:gd name="connsiteY7" fmla="*/ 388020 h 471950"/>
              <a:gd name="connsiteX8" fmla="*/ 1401418 w 2414236"/>
              <a:gd name="connsiteY8" fmla="*/ 378081 h 471950"/>
              <a:gd name="connsiteX9" fmla="*/ 1123122 w 2414236"/>
              <a:gd name="connsiteY9" fmla="*/ 368142 h 471950"/>
              <a:gd name="connsiteX10" fmla="*/ 894522 w 2414236"/>
              <a:gd name="connsiteY10" fmla="*/ 348264 h 471950"/>
              <a:gd name="connsiteX11" fmla="*/ 735496 w 2414236"/>
              <a:gd name="connsiteY11" fmla="*/ 348264 h 471950"/>
              <a:gd name="connsiteX12" fmla="*/ 407505 w 2414236"/>
              <a:gd name="connsiteY12" fmla="*/ 308507 h 471950"/>
              <a:gd name="connsiteX13" fmla="*/ 298174 w 2414236"/>
              <a:gd name="connsiteY13" fmla="*/ 288629 h 471950"/>
              <a:gd name="connsiteX14" fmla="*/ 228600 w 2414236"/>
              <a:gd name="connsiteY14" fmla="*/ 278690 h 471950"/>
              <a:gd name="connsiteX15" fmla="*/ 149087 w 2414236"/>
              <a:gd name="connsiteY15" fmla="*/ 228994 h 471950"/>
              <a:gd name="connsiteX16" fmla="*/ 119270 w 2414236"/>
              <a:gd name="connsiteY16" fmla="*/ 199177 h 471950"/>
              <a:gd name="connsiteX17" fmla="*/ 79513 w 2414236"/>
              <a:gd name="connsiteY17" fmla="*/ 159420 h 471950"/>
              <a:gd name="connsiteX18" fmla="*/ 69574 w 2414236"/>
              <a:gd name="connsiteY18" fmla="*/ 119664 h 471950"/>
              <a:gd name="connsiteX19" fmla="*/ 49696 w 2414236"/>
              <a:gd name="connsiteY19" fmla="*/ 60029 h 471950"/>
              <a:gd name="connsiteX20" fmla="*/ 39757 w 2414236"/>
              <a:gd name="connsiteY20" fmla="*/ 50090 h 471950"/>
              <a:gd name="connsiteX21" fmla="*/ 29818 w 2414236"/>
              <a:gd name="connsiteY21" fmla="*/ 394 h 471950"/>
              <a:gd name="connsiteX22" fmla="*/ 19879 w 2414236"/>
              <a:gd name="connsiteY22" fmla="*/ 30211 h 471950"/>
              <a:gd name="connsiteX23" fmla="*/ 19879 w 2414236"/>
              <a:gd name="connsiteY23" fmla="*/ 89846 h 471950"/>
              <a:gd name="connsiteX24" fmla="*/ 19879 w 2414236"/>
              <a:gd name="connsiteY24" fmla="*/ 328385 h 471950"/>
              <a:gd name="connsiteX25" fmla="*/ 0 w 2414236"/>
              <a:gd name="connsiteY25" fmla="*/ 467533 h 47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414236" h="471950">
                <a:moveTo>
                  <a:pt x="0" y="467533"/>
                </a:moveTo>
                <a:lnTo>
                  <a:pt x="2236305" y="467533"/>
                </a:lnTo>
                <a:cubicBezTo>
                  <a:pt x="2615648" y="467533"/>
                  <a:pt x="2269435" y="477472"/>
                  <a:pt x="2276061" y="467533"/>
                </a:cubicBezTo>
                <a:cubicBezTo>
                  <a:pt x="2282687" y="457594"/>
                  <a:pt x="2286000" y="417837"/>
                  <a:pt x="2276061" y="407898"/>
                </a:cubicBezTo>
                <a:cubicBezTo>
                  <a:pt x="2266122" y="397959"/>
                  <a:pt x="2216426" y="407898"/>
                  <a:pt x="2216426" y="407898"/>
                </a:cubicBezTo>
                <a:lnTo>
                  <a:pt x="1997765" y="397959"/>
                </a:lnTo>
                <a:cubicBezTo>
                  <a:pt x="1931504" y="396303"/>
                  <a:pt x="1880152" y="399615"/>
                  <a:pt x="1818861" y="397959"/>
                </a:cubicBezTo>
                <a:cubicBezTo>
                  <a:pt x="1757570" y="396303"/>
                  <a:pt x="1630018" y="388020"/>
                  <a:pt x="1630018" y="388020"/>
                </a:cubicBezTo>
                <a:lnTo>
                  <a:pt x="1401418" y="378081"/>
                </a:lnTo>
                <a:cubicBezTo>
                  <a:pt x="1316935" y="374768"/>
                  <a:pt x="1207605" y="373111"/>
                  <a:pt x="1123122" y="368142"/>
                </a:cubicBezTo>
                <a:cubicBezTo>
                  <a:pt x="1038639" y="363173"/>
                  <a:pt x="959126" y="351577"/>
                  <a:pt x="894522" y="348264"/>
                </a:cubicBezTo>
                <a:cubicBezTo>
                  <a:pt x="829918" y="344951"/>
                  <a:pt x="816665" y="354890"/>
                  <a:pt x="735496" y="348264"/>
                </a:cubicBezTo>
                <a:cubicBezTo>
                  <a:pt x="654327" y="341638"/>
                  <a:pt x="480392" y="318446"/>
                  <a:pt x="407505" y="308507"/>
                </a:cubicBezTo>
                <a:cubicBezTo>
                  <a:pt x="334618" y="298568"/>
                  <a:pt x="327992" y="293598"/>
                  <a:pt x="298174" y="288629"/>
                </a:cubicBezTo>
                <a:cubicBezTo>
                  <a:pt x="268357" y="283659"/>
                  <a:pt x="253448" y="288629"/>
                  <a:pt x="228600" y="278690"/>
                </a:cubicBezTo>
                <a:cubicBezTo>
                  <a:pt x="203752" y="268751"/>
                  <a:pt x="167309" y="242246"/>
                  <a:pt x="149087" y="228994"/>
                </a:cubicBezTo>
                <a:cubicBezTo>
                  <a:pt x="130865" y="215742"/>
                  <a:pt x="119270" y="199177"/>
                  <a:pt x="119270" y="199177"/>
                </a:cubicBezTo>
                <a:cubicBezTo>
                  <a:pt x="107674" y="187581"/>
                  <a:pt x="87796" y="172672"/>
                  <a:pt x="79513" y="159420"/>
                </a:cubicBezTo>
                <a:cubicBezTo>
                  <a:pt x="71230" y="146168"/>
                  <a:pt x="74544" y="136229"/>
                  <a:pt x="69574" y="119664"/>
                </a:cubicBezTo>
                <a:cubicBezTo>
                  <a:pt x="64605" y="103099"/>
                  <a:pt x="54665" y="71625"/>
                  <a:pt x="49696" y="60029"/>
                </a:cubicBezTo>
                <a:cubicBezTo>
                  <a:pt x="44727" y="48433"/>
                  <a:pt x="43070" y="60029"/>
                  <a:pt x="39757" y="50090"/>
                </a:cubicBezTo>
                <a:cubicBezTo>
                  <a:pt x="36444" y="40151"/>
                  <a:pt x="33131" y="3707"/>
                  <a:pt x="29818" y="394"/>
                </a:cubicBezTo>
                <a:cubicBezTo>
                  <a:pt x="26505" y="-2919"/>
                  <a:pt x="21536" y="15302"/>
                  <a:pt x="19879" y="30211"/>
                </a:cubicBezTo>
                <a:cubicBezTo>
                  <a:pt x="18223" y="45120"/>
                  <a:pt x="19879" y="89846"/>
                  <a:pt x="19879" y="89846"/>
                </a:cubicBezTo>
                <a:lnTo>
                  <a:pt x="19879" y="328385"/>
                </a:lnTo>
                <a:lnTo>
                  <a:pt x="0" y="467533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703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Systems Engineering?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00200"/>
            <a:ext cx="8153400" cy="4525963"/>
          </a:xfrm>
        </p:spPr>
        <p:txBody>
          <a:bodyPr/>
          <a:lstStyle/>
          <a:p>
            <a:r>
              <a:rPr lang="en-US" sz="2800" smtClean="0"/>
              <a:t>Systems engineering is:</a:t>
            </a:r>
          </a:p>
          <a:p>
            <a:pPr>
              <a:buFontTx/>
              <a:buNone/>
            </a:pPr>
            <a:endParaRPr lang="en-US" sz="2800" smtClean="0"/>
          </a:p>
          <a:p>
            <a:pPr>
              <a:buFontTx/>
              <a:buNone/>
            </a:pPr>
            <a:r>
              <a:rPr lang="en-US" sz="2800" smtClean="0"/>
              <a:t>	</a:t>
            </a:r>
            <a:r>
              <a:rPr lang="en-US" sz="2800" i="1" smtClean="0"/>
              <a:t>"Big Picture thinking, and the application of Common Sense to projects;”</a:t>
            </a:r>
          </a:p>
          <a:p>
            <a:pPr>
              <a:buFontTx/>
              <a:buNone/>
            </a:pPr>
            <a:endParaRPr lang="en-US" sz="2800" i="1" smtClean="0"/>
          </a:p>
          <a:p>
            <a:pPr>
              <a:buFontTx/>
              <a:buNone/>
            </a:pPr>
            <a:r>
              <a:rPr lang="en-US" sz="2800" i="1" smtClean="0"/>
              <a:t>	“A structured and auditable approach to identifying requirements, managing interfaces and controlling risks throughout the project lifecycle.”</a:t>
            </a:r>
          </a:p>
        </p:txBody>
      </p:sp>
    </p:spTree>
    <p:extLst>
      <p:ext uri="{BB962C8B-B14F-4D97-AF65-F5344CB8AC3E}">
        <p14:creationId xmlns:p14="http://schemas.microsoft.com/office/powerpoint/2010/main" val="72271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Elimination</a:t>
            </a:r>
            <a:r>
              <a:rPr lang="en-US" dirty="0"/>
              <a:t> </a:t>
            </a:r>
            <a:r>
              <a:rPr lang="en-US" dirty="0" smtClean="0"/>
              <a:t>of Architecture-Alternatives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C8F1-53F0-4A5A-8FCD-C8E2CF730D06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Decision Making, 29.11.2012</a:t>
            </a:r>
            <a:endParaRPr lang="en-US" dirty="0"/>
          </a:p>
        </p:txBody>
      </p:sp>
      <p:grpSp>
        <p:nvGrpSpPr>
          <p:cNvPr id="46" name="Gruppieren 45"/>
          <p:cNvGrpSpPr/>
          <p:nvPr/>
        </p:nvGrpSpPr>
        <p:grpSpPr>
          <a:xfrm>
            <a:off x="540830" y="1279783"/>
            <a:ext cx="2096687" cy="1954993"/>
            <a:chOff x="544513" y="1643063"/>
            <a:chExt cx="3200400" cy="3098005"/>
          </a:xfrm>
        </p:grpSpPr>
        <p:grpSp>
          <p:nvGrpSpPr>
            <p:cNvPr id="47" name="Gruppieren 22"/>
            <p:cNvGrpSpPr>
              <a:grpSpLocks/>
            </p:cNvGrpSpPr>
            <p:nvPr/>
          </p:nvGrpSpPr>
          <p:grpSpPr bwMode="auto">
            <a:xfrm>
              <a:off x="544513" y="1643063"/>
              <a:ext cx="3200400" cy="3098005"/>
              <a:chOff x="769874" y="2133600"/>
              <a:chExt cx="3202178" cy="3226252"/>
            </a:xfrm>
          </p:grpSpPr>
          <p:sp>
            <p:nvSpPr>
              <p:cNvPr id="49" name="Würfel 48"/>
              <p:cNvSpPr/>
              <p:nvPr/>
            </p:nvSpPr>
            <p:spPr>
              <a:xfrm>
                <a:off x="1105022" y="2412993"/>
                <a:ext cx="975267" cy="558787"/>
              </a:xfrm>
              <a:prstGeom prst="cub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400" b="1" dirty="0">
                    <a:solidFill>
                      <a:srgbClr val="7030A0"/>
                    </a:solidFill>
                    <a:latin typeface="Corbel" pitchFamily="34" charset="0"/>
                  </a:rPr>
                  <a:t>SS 1</a:t>
                </a:r>
              </a:p>
            </p:txBody>
          </p:sp>
          <p:sp>
            <p:nvSpPr>
              <p:cNvPr id="50" name="Würfel 49"/>
              <p:cNvSpPr/>
              <p:nvPr/>
            </p:nvSpPr>
            <p:spPr>
              <a:xfrm>
                <a:off x="2729937" y="2133600"/>
                <a:ext cx="975267" cy="558787"/>
              </a:xfrm>
              <a:prstGeom prst="cub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400" b="1" dirty="0">
                    <a:solidFill>
                      <a:srgbClr val="7030A0"/>
                    </a:solidFill>
                    <a:latin typeface="Corbel" pitchFamily="34" charset="0"/>
                  </a:rPr>
                  <a:t>SS 2</a:t>
                </a:r>
              </a:p>
            </p:txBody>
          </p:sp>
          <p:sp>
            <p:nvSpPr>
              <p:cNvPr id="51" name="Würfel 50"/>
              <p:cNvSpPr/>
              <p:nvPr/>
            </p:nvSpPr>
            <p:spPr>
              <a:xfrm>
                <a:off x="769874" y="4521671"/>
                <a:ext cx="975268" cy="558787"/>
              </a:xfrm>
              <a:prstGeom prst="cub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400" b="1" dirty="0">
                    <a:solidFill>
                      <a:srgbClr val="7030A0"/>
                    </a:solidFill>
                    <a:latin typeface="Corbel" pitchFamily="34" charset="0"/>
                  </a:rPr>
                  <a:t>SS 3</a:t>
                </a:r>
              </a:p>
            </p:txBody>
          </p:sp>
          <p:sp>
            <p:nvSpPr>
              <p:cNvPr id="52" name="Würfel 51"/>
              <p:cNvSpPr/>
              <p:nvPr/>
            </p:nvSpPr>
            <p:spPr>
              <a:xfrm>
                <a:off x="2996784" y="3200751"/>
                <a:ext cx="975268" cy="558787"/>
              </a:xfrm>
              <a:prstGeom prst="cub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400" b="1" dirty="0">
                    <a:solidFill>
                      <a:srgbClr val="7030A0"/>
                    </a:solidFill>
                    <a:latin typeface="Corbel" pitchFamily="34" charset="0"/>
                  </a:rPr>
                  <a:t>SS 4</a:t>
                </a:r>
              </a:p>
            </p:txBody>
          </p:sp>
          <p:sp>
            <p:nvSpPr>
              <p:cNvPr id="53" name="Würfel 52"/>
              <p:cNvSpPr/>
              <p:nvPr/>
            </p:nvSpPr>
            <p:spPr>
              <a:xfrm>
                <a:off x="2509151" y="4801065"/>
                <a:ext cx="975268" cy="558787"/>
              </a:xfrm>
              <a:prstGeom prst="cub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400" b="1" dirty="0">
                    <a:solidFill>
                      <a:srgbClr val="7030A0"/>
                    </a:solidFill>
                    <a:latin typeface="Corbel" pitchFamily="34" charset="0"/>
                  </a:rPr>
                  <a:t>SS 5</a:t>
                </a:r>
              </a:p>
            </p:txBody>
          </p:sp>
          <p:sp>
            <p:nvSpPr>
              <p:cNvPr id="54" name="Würfel 53"/>
              <p:cNvSpPr/>
              <p:nvPr/>
            </p:nvSpPr>
            <p:spPr>
              <a:xfrm>
                <a:off x="1257507" y="3568593"/>
                <a:ext cx="975267" cy="558787"/>
              </a:xfrm>
              <a:prstGeom prst="cub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400" b="1" dirty="0">
                    <a:solidFill>
                      <a:srgbClr val="7030A0"/>
                    </a:solidFill>
                    <a:latin typeface="Corbel" pitchFamily="34" charset="0"/>
                  </a:rPr>
                  <a:t>SS </a:t>
                </a:r>
                <a:r>
                  <a:rPr lang="en-US" sz="1400" b="1" dirty="0" smtClean="0">
                    <a:solidFill>
                      <a:srgbClr val="7030A0"/>
                    </a:solidFill>
                    <a:latin typeface="Corbel" pitchFamily="34" charset="0"/>
                  </a:rPr>
                  <a:t>6</a:t>
                </a:r>
                <a:endParaRPr lang="en-US" sz="1400" b="1" dirty="0">
                  <a:solidFill>
                    <a:srgbClr val="7030A0"/>
                  </a:solidFill>
                  <a:latin typeface="Corbel" pitchFamily="34" charset="0"/>
                </a:endParaRPr>
              </a:p>
            </p:txBody>
          </p:sp>
          <p:cxnSp>
            <p:nvCxnSpPr>
              <p:cNvPr id="55" name="Gerade Verbindung 54"/>
              <p:cNvCxnSpPr>
                <a:stCxn id="49" idx="3"/>
                <a:endCxn id="54" idx="1"/>
              </p:cNvCxnSpPr>
              <p:nvPr/>
            </p:nvCxnSpPr>
            <p:spPr>
              <a:xfrm>
                <a:off x="1522767" y="2971781"/>
                <a:ext cx="152485" cy="737335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Gerade Verbindung 55"/>
              <p:cNvCxnSpPr>
                <a:stCxn id="50" idx="2"/>
                <a:endCxn id="49" idx="4"/>
              </p:cNvCxnSpPr>
              <p:nvPr/>
            </p:nvCxnSpPr>
            <p:spPr>
              <a:xfrm flipH="1">
                <a:off x="1940511" y="2482428"/>
                <a:ext cx="789426" cy="279394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Gerade Verbindung 56"/>
              <p:cNvCxnSpPr>
                <a:stCxn id="50" idx="3"/>
                <a:endCxn id="52" idx="1"/>
              </p:cNvCxnSpPr>
              <p:nvPr/>
            </p:nvCxnSpPr>
            <p:spPr>
              <a:xfrm>
                <a:off x="3152930" y="2692387"/>
                <a:ext cx="266847" cy="648060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Gerade Verbindung 57"/>
              <p:cNvCxnSpPr>
                <a:stCxn id="50" idx="3"/>
                <a:endCxn id="54" idx="1"/>
              </p:cNvCxnSpPr>
              <p:nvPr/>
            </p:nvCxnSpPr>
            <p:spPr>
              <a:xfrm flipH="1">
                <a:off x="1675252" y="2692387"/>
                <a:ext cx="1472430" cy="1016728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Gerade Verbindung 58"/>
              <p:cNvCxnSpPr>
                <a:stCxn id="52" idx="3"/>
                <a:endCxn id="53" idx="1"/>
              </p:cNvCxnSpPr>
              <p:nvPr/>
            </p:nvCxnSpPr>
            <p:spPr>
              <a:xfrm flipH="1">
                <a:off x="2932143" y="3759538"/>
                <a:ext cx="487633" cy="1181223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Gerade Verbindung 59"/>
              <p:cNvCxnSpPr>
                <a:stCxn id="54" idx="3"/>
                <a:endCxn id="53" idx="1"/>
              </p:cNvCxnSpPr>
              <p:nvPr/>
            </p:nvCxnSpPr>
            <p:spPr>
              <a:xfrm>
                <a:off x="1680499" y="4127380"/>
                <a:ext cx="1251644" cy="813381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Gerade Verbindung 60"/>
              <p:cNvCxnSpPr>
                <a:stCxn id="54" idx="3"/>
                <a:endCxn id="51" idx="1"/>
              </p:cNvCxnSpPr>
              <p:nvPr/>
            </p:nvCxnSpPr>
            <p:spPr>
              <a:xfrm flipH="1">
                <a:off x="1192866" y="4127380"/>
                <a:ext cx="487633" cy="533987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" name="Textfeld 2"/>
            <p:cNvSpPr txBox="1">
              <a:spLocks noChangeArrowheads="1"/>
            </p:cNvSpPr>
            <p:nvPr/>
          </p:nvSpPr>
          <p:spPr bwMode="auto">
            <a:xfrm>
              <a:off x="2388292" y="3516254"/>
              <a:ext cx="910686" cy="370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b="1" dirty="0" smtClean="0"/>
                <a:t>I</a:t>
              </a:r>
              <a:r>
                <a:rPr lang="en-US" b="1" baseline="-25000" dirty="0" smtClean="0"/>
                <a:t>54</a:t>
              </a:r>
              <a:r>
                <a:rPr lang="en-US" b="1" dirty="0" smtClean="0"/>
                <a:t>    I</a:t>
              </a:r>
              <a:r>
                <a:rPr lang="en-US" b="1" baseline="-25000" dirty="0" smtClean="0"/>
                <a:t>45</a:t>
              </a:r>
              <a:endParaRPr lang="en-US" b="1" baseline="-25000" dirty="0"/>
            </a:p>
          </p:txBody>
        </p:sp>
      </p:grpSp>
      <p:sp>
        <p:nvSpPr>
          <p:cNvPr id="68" name="Textfeld 67"/>
          <p:cNvSpPr txBox="1"/>
          <p:nvPr/>
        </p:nvSpPr>
        <p:spPr>
          <a:xfrm>
            <a:off x="2963631" y="1472174"/>
            <a:ext cx="2246128" cy="11182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b="1" i="1" dirty="0" smtClean="0">
                <a:latin typeface="Corbel" pitchFamily="34" charset="0"/>
              </a:rPr>
              <a:t>Top-level</a:t>
            </a:r>
          </a:p>
          <a:p>
            <a:pPr>
              <a:lnSpc>
                <a:spcPts val="1600"/>
              </a:lnSpc>
            </a:pPr>
            <a:r>
              <a:rPr lang="en-US" b="1" i="1" dirty="0" smtClean="0">
                <a:latin typeface="Corbel" pitchFamily="34" charset="0"/>
              </a:rPr>
              <a:t>Architecture:</a:t>
            </a:r>
          </a:p>
          <a:p>
            <a:pPr>
              <a:lnSpc>
                <a:spcPts val="1600"/>
              </a:lnSpc>
            </a:pPr>
            <a:r>
              <a:rPr lang="en-US" sz="1600" b="1" i="1" dirty="0">
                <a:latin typeface="Corbel" pitchFamily="34" charset="0"/>
              </a:rPr>
              <a:t>There are 6 subsystems </a:t>
            </a:r>
            <a:endParaRPr lang="en-US" sz="1600" b="1" i="1" dirty="0" smtClean="0">
              <a:latin typeface="Corbel" pitchFamily="34" charset="0"/>
            </a:endParaRPr>
          </a:p>
          <a:p>
            <a:pPr>
              <a:lnSpc>
                <a:spcPts val="1600"/>
              </a:lnSpc>
            </a:pPr>
            <a:r>
              <a:rPr lang="en-US" sz="1600" b="1" i="1" dirty="0" smtClean="0">
                <a:latin typeface="Corbel" pitchFamily="34" charset="0"/>
              </a:rPr>
              <a:t>and </a:t>
            </a:r>
            <a:r>
              <a:rPr lang="en-US" sz="1600" b="1" i="1" dirty="0">
                <a:latin typeface="Corbel" pitchFamily="34" charset="0"/>
              </a:rPr>
              <a:t>7 bidirectional </a:t>
            </a:r>
            <a:endParaRPr lang="en-US" sz="1600" b="1" i="1" dirty="0" smtClean="0">
              <a:latin typeface="Corbel" pitchFamily="34" charset="0"/>
            </a:endParaRPr>
          </a:p>
          <a:p>
            <a:pPr>
              <a:lnSpc>
                <a:spcPts val="1600"/>
              </a:lnSpc>
            </a:pPr>
            <a:r>
              <a:rPr lang="en-US" sz="1600" b="1" i="1" dirty="0" smtClean="0">
                <a:latin typeface="Corbel" pitchFamily="34" charset="0"/>
              </a:rPr>
              <a:t>interfaces</a:t>
            </a:r>
            <a:r>
              <a:rPr lang="en-US" b="1" i="1" dirty="0" smtClean="0">
                <a:latin typeface="Corbel" pitchFamily="34" charset="0"/>
              </a:rPr>
              <a:t>.</a:t>
            </a:r>
            <a:endParaRPr lang="en-US" b="1" i="1" dirty="0">
              <a:latin typeface="Corbel" pitchFamily="34" charset="0"/>
            </a:endParaRP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smtClean="0"/>
              <a:t>XAMConsult GmbH</a:t>
            </a:r>
            <a:endParaRPr lang="en-US" dirty="0"/>
          </a:p>
        </p:txBody>
      </p:sp>
      <p:sp>
        <p:nvSpPr>
          <p:cNvPr id="63" name="Inhaltsplatzhalter 62"/>
          <p:cNvSpPr txBox="1">
            <a:spLocks noGrp="1"/>
          </p:cNvSpPr>
          <p:nvPr>
            <p:ph idx="1"/>
          </p:nvPr>
        </p:nvSpPr>
        <p:spPr>
          <a:xfrm>
            <a:off x="395467" y="3856566"/>
            <a:ext cx="3411427" cy="2135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600" i="1" dirty="0" smtClean="0">
                <a:latin typeface="Corbel" pitchFamily="34" charset="0"/>
              </a:rPr>
              <a:t>Identification of high risk (cost, schedule, performance) subsystems </a:t>
            </a:r>
          </a:p>
          <a:p>
            <a:pPr>
              <a:lnSpc>
                <a:spcPts val="1600"/>
              </a:lnSpc>
            </a:pPr>
            <a:endParaRPr lang="en-US" sz="1600" i="1" dirty="0">
              <a:latin typeface="Corbel" pitchFamily="34" charset="0"/>
            </a:endParaRPr>
          </a:p>
          <a:p>
            <a:pPr>
              <a:lnSpc>
                <a:spcPts val="1600"/>
              </a:lnSpc>
            </a:pPr>
            <a:r>
              <a:rPr lang="en-US" sz="1600" i="1" dirty="0">
                <a:latin typeface="Corbel" pitchFamily="34" charset="0"/>
              </a:rPr>
              <a:t>L</a:t>
            </a:r>
            <a:r>
              <a:rPr lang="en-US" sz="1600" i="1" dirty="0" smtClean="0">
                <a:latin typeface="Corbel" pitchFamily="34" charset="0"/>
              </a:rPr>
              <a:t>ooking for cues:</a:t>
            </a:r>
            <a:endParaRPr lang="en-US" sz="800" i="1" dirty="0">
              <a:latin typeface="Corbel" pitchFamily="34" charset="0"/>
            </a:endParaRPr>
          </a:p>
          <a:p>
            <a:pPr>
              <a:lnSpc>
                <a:spcPts val="1600"/>
              </a:lnSpc>
            </a:pPr>
            <a:r>
              <a:rPr lang="en-US" sz="1600" b="1" i="1" dirty="0" smtClean="0">
                <a:latin typeface="Corbel" pitchFamily="34" charset="0"/>
              </a:rPr>
              <a:t>&gt;&gt; Of all cues, only 4 </a:t>
            </a:r>
            <a:r>
              <a:rPr lang="en-US" sz="1600" b="1" i="1" dirty="0">
                <a:latin typeface="Corbel" pitchFamily="34" charset="0"/>
              </a:rPr>
              <a:t>a</a:t>
            </a:r>
            <a:r>
              <a:rPr lang="en-US" sz="1600" b="1" i="1" dirty="0" smtClean="0">
                <a:latin typeface="Corbel" pitchFamily="34" charset="0"/>
              </a:rPr>
              <a:t>re of high priority, however of about the same importance, i.e. no significant ranking of the cues is available.</a:t>
            </a:r>
            <a:endParaRPr lang="en-US" sz="800" b="1" i="1" dirty="0">
              <a:latin typeface="Corbel" pitchFamily="34" charset="0"/>
            </a:endParaRPr>
          </a:p>
          <a:p>
            <a:pPr>
              <a:lnSpc>
                <a:spcPts val="1600"/>
              </a:lnSpc>
            </a:pPr>
            <a:r>
              <a:rPr lang="en-US" sz="1600" i="1" dirty="0" smtClean="0">
                <a:latin typeface="Corbel" pitchFamily="34" charset="0"/>
              </a:rPr>
              <a:t>&gt;&gt;</a:t>
            </a:r>
            <a:r>
              <a:rPr lang="en-US" sz="1600" b="1" i="1" dirty="0" smtClean="0">
                <a:latin typeface="Corbel" pitchFamily="34" charset="0"/>
              </a:rPr>
              <a:t> “Rake type” fast and frugal tree</a:t>
            </a:r>
          </a:p>
        </p:txBody>
      </p:sp>
      <p:grpSp>
        <p:nvGrpSpPr>
          <p:cNvPr id="3" name="Gruppieren 2"/>
          <p:cNvGrpSpPr/>
          <p:nvPr/>
        </p:nvGrpSpPr>
        <p:grpSpPr>
          <a:xfrm>
            <a:off x="4153724" y="1172917"/>
            <a:ext cx="4613187" cy="4797146"/>
            <a:chOff x="4153724" y="1172917"/>
            <a:chExt cx="4613187" cy="4797146"/>
          </a:xfrm>
        </p:grpSpPr>
        <p:grpSp>
          <p:nvGrpSpPr>
            <p:cNvPr id="67" name="Gruppieren 66"/>
            <p:cNvGrpSpPr/>
            <p:nvPr/>
          </p:nvGrpSpPr>
          <p:grpSpPr>
            <a:xfrm>
              <a:off x="4153724" y="1172917"/>
              <a:ext cx="4508318" cy="4676937"/>
              <a:chOff x="1709976" y="1309445"/>
              <a:chExt cx="4508318" cy="4676937"/>
            </a:xfrm>
          </p:grpSpPr>
          <p:grpSp>
            <p:nvGrpSpPr>
              <p:cNvPr id="20" name="Gruppieren 19"/>
              <p:cNvGrpSpPr/>
              <p:nvPr/>
            </p:nvGrpSpPr>
            <p:grpSpPr>
              <a:xfrm>
                <a:off x="3826394" y="1309445"/>
                <a:ext cx="2391900" cy="1440160"/>
                <a:chOff x="3836284" y="1628800"/>
                <a:chExt cx="2391900" cy="1440160"/>
              </a:xfrm>
            </p:grpSpPr>
            <p:sp>
              <p:nvSpPr>
                <p:cNvPr id="6" name="Rechteck 5"/>
                <p:cNvSpPr/>
                <p:nvPr/>
              </p:nvSpPr>
              <p:spPr>
                <a:xfrm>
                  <a:off x="4427984" y="1628800"/>
                  <a:ext cx="1368152" cy="648072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ts val="1400"/>
                    </a:lnSpc>
                  </a:pPr>
                  <a:r>
                    <a:rPr lang="en-US" sz="1400" b="1" dirty="0" smtClean="0">
                      <a:solidFill>
                        <a:schemeClr val="tx1"/>
                      </a:solidFill>
                      <a:latin typeface="Corbel" pitchFamily="34" charset="0"/>
                    </a:rPr>
                    <a:t>Technical Readiness above level 5</a:t>
                  </a:r>
                  <a:endParaRPr lang="en-US" sz="1400" b="1" dirty="0">
                    <a:solidFill>
                      <a:schemeClr val="tx1"/>
                    </a:solidFill>
                    <a:latin typeface="Corbel" pitchFamily="34" charset="0"/>
                  </a:endParaRPr>
                </a:p>
              </p:txBody>
            </p:sp>
            <p:cxnSp>
              <p:nvCxnSpPr>
                <p:cNvPr id="8" name="Gerade Verbindung mit Pfeil 7"/>
                <p:cNvCxnSpPr/>
                <p:nvPr/>
              </p:nvCxnSpPr>
              <p:spPr>
                <a:xfrm>
                  <a:off x="5436096" y="2276872"/>
                  <a:ext cx="432048" cy="432048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Gerade Verbindung mit Pfeil 9"/>
                <p:cNvCxnSpPr/>
                <p:nvPr/>
              </p:nvCxnSpPr>
              <p:spPr>
                <a:xfrm flipH="1">
                  <a:off x="4355976" y="2276872"/>
                  <a:ext cx="432048" cy="432048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" name="Flussdiagramm: Zusammenführung 13"/>
                <p:cNvSpPr/>
                <p:nvPr/>
              </p:nvSpPr>
              <p:spPr>
                <a:xfrm>
                  <a:off x="5796136" y="2636912"/>
                  <a:ext cx="432048" cy="432048"/>
                </a:xfrm>
                <a:prstGeom prst="flowChartSummingJunction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Textfeld 16"/>
                <p:cNvSpPr txBox="1"/>
                <p:nvPr/>
              </p:nvSpPr>
              <p:spPr>
                <a:xfrm>
                  <a:off x="4138609" y="2276871"/>
                  <a:ext cx="43473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i="1" dirty="0" smtClean="0">
                      <a:latin typeface="Corbel" pitchFamily="34" charset="0"/>
                    </a:rPr>
                    <a:t>yes</a:t>
                  </a:r>
                  <a:endParaRPr lang="en-US" sz="1400" b="1" i="1" dirty="0">
                    <a:latin typeface="Corbel" pitchFamily="34" charset="0"/>
                  </a:endParaRPr>
                </a:p>
              </p:txBody>
            </p:sp>
            <p:sp>
              <p:nvSpPr>
                <p:cNvPr id="18" name="Textfeld 17"/>
                <p:cNvSpPr txBox="1"/>
                <p:nvPr/>
              </p:nvSpPr>
              <p:spPr>
                <a:xfrm>
                  <a:off x="5639942" y="2276872"/>
                  <a:ext cx="37221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i="1" dirty="0" smtClean="0">
                      <a:latin typeface="Corbel" pitchFamily="34" charset="0"/>
                    </a:rPr>
                    <a:t>no</a:t>
                  </a:r>
                  <a:endParaRPr lang="en-US" sz="1400" b="1" i="1" dirty="0">
                    <a:latin typeface="Corbel" pitchFamily="34" charset="0"/>
                  </a:endParaRPr>
                </a:p>
              </p:txBody>
            </p:sp>
            <p:sp>
              <p:nvSpPr>
                <p:cNvPr id="19" name="Textfeld 18"/>
                <p:cNvSpPr txBox="1"/>
                <p:nvPr/>
              </p:nvSpPr>
              <p:spPr>
                <a:xfrm>
                  <a:off x="3836284" y="1798947"/>
                  <a:ext cx="59170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i="1" dirty="0" smtClean="0">
                      <a:latin typeface="Corbel" pitchFamily="34" charset="0"/>
                    </a:rPr>
                    <a:t>Cue 1</a:t>
                  </a:r>
                  <a:endParaRPr lang="en-US" sz="1400" b="1" i="1" dirty="0">
                    <a:latin typeface="Corbel" pitchFamily="34" charset="0"/>
                  </a:endParaRPr>
                </a:p>
              </p:txBody>
            </p:sp>
          </p:grpSp>
          <p:grpSp>
            <p:nvGrpSpPr>
              <p:cNvPr id="21" name="Gruppieren 20"/>
              <p:cNvGrpSpPr/>
              <p:nvPr/>
            </p:nvGrpSpPr>
            <p:grpSpPr>
              <a:xfrm>
                <a:off x="3150136" y="2385982"/>
                <a:ext cx="2391900" cy="1440160"/>
                <a:chOff x="3836284" y="1628800"/>
                <a:chExt cx="2391900" cy="1440160"/>
              </a:xfrm>
            </p:grpSpPr>
            <p:sp>
              <p:nvSpPr>
                <p:cNvPr id="22" name="Rechteck 21"/>
                <p:cNvSpPr/>
                <p:nvPr/>
              </p:nvSpPr>
              <p:spPr>
                <a:xfrm>
                  <a:off x="4427984" y="1628800"/>
                  <a:ext cx="1368152" cy="648072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ts val="1400"/>
                    </a:lnSpc>
                  </a:pPr>
                  <a:r>
                    <a:rPr lang="en-US" sz="1400" b="1" dirty="0" smtClean="0">
                      <a:solidFill>
                        <a:schemeClr val="tx1"/>
                      </a:solidFill>
                      <a:latin typeface="Corbel" pitchFamily="34" charset="0"/>
                    </a:rPr>
                    <a:t>Interface Readiness above level 4</a:t>
                  </a:r>
                  <a:endParaRPr lang="en-US" sz="1400" b="1" dirty="0">
                    <a:solidFill>
                      <a:schemeClr val="tx1"/>
                    </a:solidFill>
                    <a:latin typeface="Corbel" pitchFamily="34" charset="0"/>
                  </a:endParaRPr>
                </a:p>
              </p:txBody>
            </p:sp>
            <p:cxnSp>
              <p:nvCxnSpPr>
                <p:cNvPr id="23" name="Gerade Verbindung mit Pfeil 22"/>
                <p:cNvCxnSpPr/>
                <p:nvPr/>
              </p:nvCxnSpPr>
              <p:spPr>
                <a:xfrm>
                  <a:off x="5436096" y="2276872"/>
                  <a:ext cx="432048" cy="432048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Gerade Verbindung mit Pfeil 23"/>
                <p:cNvCxnSpPr/>
                <p:nvPr/>
              </p:nvCxnSpPr>
              <p:spPr>
                <a:xfrm flipH="1">
                  <a:off x="4355976" y="2276872"/>
                  <a:ext cx="432048" cy="432048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" name="Flussdiagramm: Zusammenführung 24"/>
                <p:cNvSpPr/>
                <p:nvPr/>
              </p:nvSpPr>
              <p:spPr>
                <a:xfrm>
                  <a:off x="5796136" y="2636912"/>
                  <a:ext cx="432048" cy="432048"/>
                </a:xfrm>
                <a:prstGeom prst="flowChartSummingJunction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Textfeld 25"/>
                <p:cNvSpPr txBox="1"/>
                <p:nvPr/>
              </p:nvSpPr>
              <p:spPr>
                <a:xfrm>
                  <a:off x="4138609" y="2276871"/>
                  <a:ext cx="43473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i="1" dirty="0" smtClean="0">
                      <a:latin typeface="Corbel" pitchFamily="34" charset="0"/>
                    </a:rPr>
                    <a:t>yes</a:t>
                  </a:r>
                  <a:endParaRPr lang="en-US" sz="1400" b="1" i="1" dirty="0">
                    <a:latin typeface="Corbel" pitchFamily="34" charset="0"/>
                  </a:endParaRPr>
                </a:p>
              </p:txBody>
            </p:sp>
            <p:sp>
              <p:nvSpPr>
                <p:cNvPr id="27" name="Textfeld 26"/>
                <p:cNvSpPr txBox="1"/>
                <p:nvPr/>
              </p:nvSpPr>
              <p:spPr>
                <a:xfrm>
                  <a:off x="5639942" y="2276872"/>
                  <a:ext cx="37221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i="1" dirty="0" smtClean="0">
                      <a:latin typeface="Corbel" pitchFamily="34" charset="0"/>
                    </a:rPr>
                    <a:t>no</a:t>
                  </a:r>
                  <a:endParaRPr lang="en-US" sz="1400" b="1" i="1" dirty="0">
                    <a:latin typeface="Corbel" pitchFamily="34" charset="0"/>
                  </a:endParaRPr>
                </a:p>
              </p:txBody>
            </p:sp>
            <p:sp>
              <p:nvSpPr>
                <p:cNvPr id="28" name="Textfeld 27"/>
                <p:cNvSpPr txBox="1"/>
                <p:nvPr/>
              </p:nvSpPr>
              <p:spPr>
                <a:xfrm>
                  <a:off x="3836284" y="1798947"/>
                  <a:ext cx="59490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i="1" dirty="0" smtClean="0">
                      <a:latin typeface="Corbel" pitchFamily="34" charset="0"/>
                    </a:rPr>
                    <a:t>Cue 2</a:t>
                  </a:r>
                  <a:endParaRPr lang="en-US" sz="1400" b="1" i="1" dirty="0">
                    <a:latin typeface="Corbel" pitchFamily="34" charset="0"/>
                  </a:endParaRPr>
                </a:p>
              </p:txBody>
            </p:sp>
          </p:grpSp>
          <p:grpSp>
            <p:nvGrpSpPr>
              <p:cNvPr id="29" name="Gruppieren 28"/>
              <p:cNvGrpSpPr/>
              <p:nvPr/>
            </p:nvGrpSpPr>
            <p:grpSpPr>
              <a:xfrm>
                <a:off x="2386234" y="3466102"/>
                <a:ext cx="2391900" cy="1440160"/>
                <a:chOff x="3836284" y="1628800"/>
                <a:chExt cx="2391900" cy="1440160"/>
              </a:xfrm>
            </p:grpSpPr>
            <p:sp>
              <p:nvSpPr>
                <p:cNvPr id="30" name="Rechteck 29"/>
                <p:cNvSpPr/>
                <p:nvPr/>
              </p:nvSpPr>
              <p:spPr>
                <a:xfrm>
                  <a:off x="4427984" y="1628800"/>
                  <a:ext cx="1368152" cy="648072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ts val="1400"/>
                    </a:lnSpc>
                  </a:pPr>
                  <a:r>
                    <a:rPr lang="en-US" sz="1400" b="1" dirty="0" smtClean="0">
                      <a:solidFill>
                        <a:schemeClr val="tx1"/>
                      </a:solidFill>
                      <a:latin typeface="Corbel" pitchFamily="34" charset="0"/>
                    </a:rPr>
                    <a:t>Subsystems verifiable</a:t>
                  </a:r>
                  <a:endParaRPr lang="en-US" sz="1400" b="1" dirty="0">
                    <a:solidFill>
                      <a:schemeClr val="tx1"/>
                    </a:solidFill>
                    <a:latin typeface="Corbel" pitchFamily="34" charset="0"/>
                  </a:endParaRPr>
                </a:p>
              </p:txBody>
            </p:sp>
            <p:cxnSp>
              <p:nvCxnSpPr>
                <p:cNvPr id="31" name="Gerade Verbindung mit Pfeil 30"/>
                <p:cNvCxnSpPr/>
                <p:nvPr/>
              </p:nvCxnSpPr>
              <p:spPr>
                <a:xfrm>
                  <a:off x="5436096" y="2276872"/>
                  <a:ext cx="432048" cy="432048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Gerade Verbindung mit Pfeil 31"/>
                <p:cNvCxnSpPr/>
                <p:nvPr/>
              </p:nvCxnSpPr>
              <p:spPr>
                <a:xfrm flipH="1">
                  <a:off x="4355976" y="2276872"/>
                  <a:ext cx="432048" cy="432048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" name="Flussdiagramm: Zusammenführung 32"/>
                <p:cNvSpPr/>
                <p:nvPr/>
              </p:nvSpPr>
              <p:spPr>
                <a:xfrm>
                  <a:off x="5796136" y="2636912"/>
                  <a:ext cx="432048" cy="432048"/>
                </a:xfrm>
                <a:prstGeom prst="flowChartSummingJunction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Textfeld 33"/>
                <p:cNvSpPr txBox="1"/>
                <p:nvPr/>
              </p:nvSpPr>
              <p:spPr>
                <a:xfrm>
                  <a:off x="4138609" y="2276871"/>
                  <a:ext cx="43473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i="1" dirty="0" smtClean="0">
                      <a:latin typeface="Corbel" pitchFamily="34" charset="0"/>
                    </a:rPr>
                    <a:t>yes</a:t>
                  </a:r>
                  <a:endParaRPr lang="en-US" sz="1400" b="1" i="1" dirty="0">
                    <a:latin typeface="Corbel" pitchFamily="34" charset="0"/>
                  </a:endParaRPr>
                </a:p>
              </p:txBody>
            </p:sp>
            <p:sp>
              <p:nvSpPr>
                <p:cNvPr id="35" name="Textfeld 34"/>
                <p:cNvSpPr txBox="1"/>
                <p:nvPr/>
              </p:nvSpPr>
              <p:spPr>
                <a:xfrm>
                  <a:off x="5639942" y="2276872"/>
                  <a:ext cx="37221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i="1" dirty="0" smtClean="0">
                      <a:latin typeface="Corbel" pitchFamily="34" charset="0"/>
                    </a:rPr>
                    <a:t>no</a:t>
                  </a:r>
                  <a:endParaRPr lang="en-US" sz="1400" b="1" i="1" dirty="0">
                    <a:latin typeface="Corbel" pitchFamily="34" charset="0"/>
                  </a:endParaRPr>
                </a:p>
              </p:txBody>
            </p:sp>
            <p:sp>
              <p:nvSpPr>
                <p:cNvPr id="36" name="Textfeld 35"/>
                <p:cNvSpPr txBox="1"/>
                <p:nvPr/>
              </p:nvSpPr>
              <p:spPr>
                <a:xfrm>
                  <a:off x="3836284" y="1798947"/>
                  <a:ext cx="58689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i="1" dirty="0" smtClean="0">
                      <a:latin typeface="Corbel" pitchFamily="34" charset="0"/>
                    </a:rPr>
                    <a:t>Cue 3</a:t>
                  </a:r>
                  <a:endParaRPr lang="en-US" sz="1400" b="1" i="1" dirty="0">
                    <a:latin typeface="Corbel" pitchFamily="34" charset="0"/>
                  </a:endParaRPr>
                </a:p>
              </p:txBody>
            </p:sp>
          </p:grpSp>
          <p:grpSp>
            <p:nvGrpSpPr>
              <p:cNvPr id="37" name="Gruppieren 36"/>
              <p:cNvGrpSpPr/>
              <p:nvPr/>
            </p:nvGrpSpPr>
            <p:grpSpPr>
              <a:xfrm>
                <a:off x="1709976" y="4546222"/>
                <a:ext cx="2391900" cy="1440160"/>
                <a:chOff x="3836284" y="1628800"/>
                <a:chExt cx="2391900" cy="1440160"/>
              </a:xfrm>
            </p:grpSpPr>
            <p:sp>
              <p:nvSpPr>
                <p:cNvPr id="38" name="Rechteck 37"/>
                <p:cNvSpPr/>
                <p:nvPr/>
              </p:nvSpPr>
              <p:spPr>
                <a:xfrm>
                  <a:off x="4427984" y="1628800"/>
                  <a:ext cx="1368152" cy="648072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ts val="1400"/>
                    </a:lnSpc>
                  </a:pPr>
                  <a:r>
                    <a:rPr lang="en-US" sz="1400" b="1" dirty="0" smtClean="0">
                      <a:solidFill>
                        <a:schemeClr val="tx1"/>
                      </a:solidFill>
                      <a:latin typeface="Corbel" pitchFamily="34" charset="0"/>
                    </a:rPr>
                    <a:t>Elements</a:t>
                  </a:r>
                </a:p>
                <a:p>
                  <a:pPr algn="ctr">
                    <a:lnSpc>
                      <a:spcPts val="1400"/>
                    </a:lnSpc>
                  </a:pPr>
                  <a:r>
                    <a:rPr lang="en-US" sz="1400" b="1" dirty="0">
                      <a:solidFill>
                        <a:schemeClr val="tx1"/>
                      </a:solidFill>
                      <a:latin typeface="Corbel" pitchFamily="34" charset="0"/>
                    </a:rPr>
                    <a:t>s</a:t>
                  </a:r>
                  <a:r>
                    <a:rPr lang="en-US" sz="1400" b="1" dirty="0" smtClean="0">
                      <a:solidFill>
                        <a:schemeClr val="tx1"/>
                      </a:solidFill>
                      <a:latin typeface="Corbel" pitchFamily="34" charset="0"/>
                    </a:rPr>
                    <a:t>pace certified</a:t>
                  </a:r>
                  <a:endParaRPr lang="en-US" sz="1400" b="1" dirty="0">
                    <a:solidFill>
                      <a:schemeClr val="tx1"/>
                    </a:solidFill>
                    <a:latin typeface="Corbel" pitchFamily="34" charset="0"/>
                  </a:endParaRPr>
                </a:p>
              </p:txBody>
            </p:sp>
            <p:cxnSp>
              <p:nvCxnSpPr>
                <p:cNvPr id="39" name="Gerade Verbindung mit Pfeil 38"/>
                <p:cNvCxnSpPr/>
                <p:nvPr/>
              </p:nvCxnSpPr>
              <p:spPr>
                <a:xfrm>
                  <a:off x="5436096" y="2276872"/>
                  <a:ext cx="432048" cy="432048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Gerade Verbindung mit Pfeil 39"/>
                <p:cNvCxnSpPr/>
                <p:nvPr/>
              </p:nvCxnSpPr>
              <p:spPr>
                <a:xfrm flipH="1">
                  <a:off x="4355976" y="2276872"/>
                  <a:ext cx="432048" cy="432048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Flussdiagramm: Zusammenführung 40"/>
                <p:cNvSpPr/>
                <p:nvPr/>
              </p:nvSpPr>
              <p:spPr>
                <a:xfrm>
                  <a:off x="5796136" y="2636912"/>
                  <a:ext cx="432048" cy="432048"/>
                </a:xfrm>
                <a:prstGeom prst="flowChartSummingJunction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Textfeld 41"/>
                <p:cNvSpPr txBox="1"/>
                <p:nvPr/>
              </p:nvSpPr>
              <p:spPr>
                <a:xfrm>
                  <a:off x="4138609" y="2276871"/>
                  <a:ext cx="43473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i="1" dirty="0" smtClean="0">
                      <a:latin typeface="Corbel" pitchFamily="34" charset="0"/>
                    </a:rPr>
                    <a:t>yes</a:t>
                  </a:r>
                  <a:endParaRPr lang="en-US" sz="1400" b="1" i="1" dirty="0">
                    <a:latin typeface="Corbel" pitchFamily="34" charset="0"/>
                  </a:endParaRPr>
                </a:p>
              </p:txBody>
            </p:sp>
            <p:sp>
              <p:nvSpPr>
                <p:cNvPr id="43" name="Textfeld 42"/>
                <p:cNvSpPr txBox="1"/>
                <p:nvPr/>
              </p:nvSpPr>
              <p:spPr>
                <a:xfrm>
                  <a:off x="5639942" y="2276872"/>
                  <a:ext cx="37221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i="1" dirty="0" smtClean="0">
                      <a:latin typeface="Corbel" pitchFamily="34" charset="0"/>
                    </a:rPr>
                    <a:t>no</a:t>
                  </a:r>
                  <a:endParaRPr lang="en-US" sz="1400" b="1" i="1" dirty="0">
                    <a:latin typeface="Corbel" pitchFamily="34" charset="0"/>
                  </a:endParaRPr>
                </a:p>
              </p:txBody>
            </p:sp>
            <p:sp>
              <p:nvSpPr>
                <p:cNvPr id="44" name="Textfeld 43"/>
                <p:cNvSpPr txBox="1"/>
                <p:nvPr/>
              </p:nvSpPr>
              <p:spPr>
                <a:xfrm>
                  <a:off x="3836284" y="1798947"/>
                  <a:ext cx="59811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i="1" dirty="0" smtClean="0">
                      <a:latin typeface="Corbel" pitchFamily="34" charset="0"/>
                    </a:rPr>
                    <a:t>Cue 4</a:t>
                  </a:r>
                  <a:endParaRPr lang="en-US" sz="1400" b="1" i="1" dirty="0">
                    <a:latin typeface="Corbel" pitchFamily="34" charset="0"/>
                  </a:endParaRPr>
                </a:p>
              </p:txBody>
            </p:sp>
          </p:grpSp>
          <p:sp>
            <p:nvSpPr>
              <p:cNvPr id="66" name="Rechteck 65"/>
              <p:cNvSpPr/>
              <p:nvPr/>
            </p:nvSpPr>
            <p:spPr>
              <a:xfrm>
                <a:off x="1937772" y="5626342"/>
                <a:ext cx="576064" cy="324037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2857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  <a:latin typeface="Corbel" pitchFamily="34" charset="0"/>
                  </a:rPr>
                  <a:t>ok</a:t>
                </a:r>
                <a:endParaRPr lang="en-US" b="1" dirty="0">
                  <a:solidFill>
                    <a:schemeClr val="tx1"/>
                  </a:solidFill>
                  <a:latin typeface="Corbel" pitchFamily="34" charset="0"/>
                </a:endParaRPr>
              </a:p>
            </p:txBody>
          </p:sp>
        </p:grpSp>
        <p:sp>
          <p:nvSpPr>
            <p:cNvPr id="11" name="Textfeld 10"/>
            <p:cNvSpPr txBox="1"/>
            <p:nvPr/>
          </p:nvSpPr>
          <p:spPr>
            <a:xfrm>
              <a:off x="6620169" y="4769734"/>
              <a:ext cx="2146742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b="1" dirty="0" smtClean="0">
                  <a:latin typeface="Corbel" pitchFamily="34" charset="0"/>
                </a:rPr>
                <a:t>Rake type</a:t>
              </a:r>
            </a:p>
            <a:p>
              <a:pPr algn="r"/>
              <a:r>
                <a:rPr lang="en-US" b="1" dirty="0">
                  <a:latin typeface="Corbel" pitchFamily="34" charset="0"/>
                </a:rPr>
                <a:t>f</a:t>
              </a:r>
              <a:r>
                <a:rPr lang="en-US" b="1" dirty="0" smtClean="0">
                  <a:latin typeface="Corbel" pitchFamily="34" charset="0"/>
                </a:rPr>
                <a:t>ast and frugal tree,</a:t>
              </a:r>
            </a:p>
            <a:p>
              <a:pPr algn="r"/>
              <a:r>
                <a:rPr lang="en-US" b="1" dirty="0" smtClean="0">
                  <a:latin typeface="Corbel" pitchFamily="34" charset="0"/>
                </a:rPr>
                <a:t>to check each</a:t>
              </a:r>
            </a:p>
            <a:p>
              <a:pPr algn="r"/>
              <a:r>
                <a:rPr lang="en-US" b="1" dirty="0" smtClean="0">
                  <a:latin typeface="Corbel" pitchFamily="34" charset="0"/>
                </a:rPr>
                <a:t>Subsystem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1160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Books:</a:t>
            </a:r>
          </a:p>
          <a:p>
            <a:pPr lvl="1"/>
            <a:r>
              <a:rPr lang="en-US" dirty="0" smtClean="0"/>
              <a:t>Heuristics, the Foundation of Adaptive Behavior</a:t>
            </a:r>
          </a:p>
          <a:p>
            <a:pPr lvl="1"/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Gigerenzer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Hertwig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Pachur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2011, Oxford University Press</a:t>
            </a:r>
          </a:p>
          <a:p>
            <a:pPr lvl="1"/>
            <a:endParaRPr lang="en-US" i="1" dirty="0"/>
          </a:p>
          <a:p>
            <a:pPr lvl="1"/>
            <a:r>
              <a:rPr lang="en-US" dirty="0" smtClean="0"/>
              <a:t>Ecological Rationality</a:t>
            </a:r>
          </a:p>
          <a:p>
            <a:pPr lvl="1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Todd,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Gigerenzer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, ABC Research Group</a:t>
            </a:r>
          </a:p>
          <a:p>
            <a:pPr lvl="1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2012, Oxford University Press</a:t>
            </a:r>
          </a:p>
          <a:p>
            <a:pPr lvl="1"/>
            <a:endParaRPr lang="en-US" i="1" dirty="0"/>
          </a:p>
          <a:p>
            <a:pPr lvl="1"/>
            <a:r>
              <a:rPr lang="en-US" dirty="0" err="1" smtClean="0"/>
              <a:t>Bauchentscheidungen</a:t>
            </a:r>
            <a:r>
              <a:rPr lang="en-US" dirty="0" smtClean="0"/>
              <a:t> (Gut Feelings)</a:t>
            </a:r>
          </a:p>
          <a:p>
            <a:pPr lvl="1"/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Gigerenzer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div. Paperbacks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C8F1-53F0-4A5A-8FCD-C8E2CF730D06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smtClean="0"/>
              <a:t>XAMConsult GmbH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Decision Making, 29.11.2012</a:t>
            </a:r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idx="14"/>
          </p:nvPr>
        </p:nvSpPr>
        <p:spPr>
          <a:xfrm>
            <a:off x="4572000" y="1196752"/>
            <a:ext cx="4176464" cy="4929411"/>
          </a:xfrm>
        </p:spPr>
        <p:txBody>
          <a:bodyPr/>
          <a:lstStyle/>
          <a:p>
            <a:r>
              <a:rPr lang="en-US" dirty="0" smtClean="0"/>
              <a:t>Papers:</a:t>
            </a:r>
          </a:p>
          <a:p>
            <a:pPr lvl="1"/>
            <a:r>
              <a:rPr lang="en-US" dirty="0" smtClean="0"/>
              <a:t>New Tools for Decision Analysis</a:t>
            </a:r>
          </a:p>
          <a:p>
            <a:pPr lvl="1"/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Katsikopoulos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Fasolo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2006, IEEE Transactions “Systems and Humans”,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Vol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36, No 5</a:t>
            </a:r>
          </a:p>
          <a:p>
            <a:pPr lvl="1"/>
            <a:endParaRPr lang="en-US" i="1" dirty="0"/>
          </a:p>
          <a:p>
            <a:pPr lvl="1"/>
            <a:r>
              <a:rPr lang="en-US" dirty="0" smtClean="0"/>
              <a:t>Rationality in Systems Engineering</a:t>
            </a:r>
          </a:p>
          <a:p>
            <a:pPr lvl="1"/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Clausing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Katsikopoulos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2008, Systems Engineering,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Vol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11, No 4</a:t>
            </a:r>
          </a:p>
          <a:p>
            <a:pPr lvl="1"/>
            <a:endParaRPr lang="en-US" i="1" dirty="0"/>
          </a:p>
          <a:p>
            <a:pPr lvl="1"/>
            <a:r>
              <a:rPr lang="en-US" dirty="0" smtClean="0"/>
              <a:t>Heuristic Decision Making</a:t>
            </a:r>
          </a:p>
          <a:p>
            <a:pPr lvl="1"/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Gigerenzer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Gaissmaier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2011, Annual Review of Psychology, 2011.62:451-82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50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Back-up 1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C8F1-53F0-4A5A-8FCD-C8E2CF730D06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Decision Making, 29.11.2012</a:t>
            </a:r>
            <a:endParaRPr lang="en-US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7186680"/>
              </p:ext>
            </p:extLst>
          </p:nvPr>
        </p:nvGraphicFramePr>
        <p:xfrm>
          <a:off x="1979712" y="1196752"/>
          <a:ext cx="5054600" cy="4830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4888"/>
                <a:gridCol w="4309712"/>
              </a:tblGrid>
              <a:tr h="391659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Level</a:t>
                      </a:r>
                      <a:endParaRPr lang="en-US" sz="18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94" marB="45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(NASA) ESA Definition</a:t>
                      </a:r>
                      <a:endParaRPr lang="en-US" sz="180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94" marB="45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941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TRL 9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45694" marB="45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System “flight proven” through successful mission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T="45694" marB="45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750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TRL 8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45694" marB="45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System “flight qualified” through test and demonstration , ground or space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T="45694" marB="45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941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TRL 7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45694" marB="45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System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 p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rototype demonstration in space environment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T="45694" marB="45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5481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TRL 6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45694" marB="45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System/subsystem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 model demo in ground/space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T="45694" marB="45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941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TRL 5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45694" marB="45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Component or breadboard validation in relevant environment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T="45694" marB="45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941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TRL 4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45694" marB="45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Component or breadboard validation in laboratory environment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T="45694" marB="45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750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TRL 3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45694" marB="45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Analytical &amp; experimental critical function or characteristic proof-of-concept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T="45694" marB="45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5481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TRL 2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45694" marB="45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Technology concept or application formulated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T="45694" marB="45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5481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TRL 1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45694" marB="45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Basic principle observed and reported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T="45694" marB="45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Datumsplatzhalter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smtClean="0"/>
              <a:t>XAMConsult GmbH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2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Back-up 2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C8F1-53F0-4A5A-8FCD-C8E2CF730D06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Decision Making, 29.11.2012</a:t>
            </a:r>
            <a:endParaRPr lang="en-US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1711076"/>
              </p:ext>
            </p:extLst>
          </p:nvPr>
        </p:nvGraphicFramePr>
        <p:xfrm>
          <a:off x="3779912" y="1556792"/>
          <a:ext cx="4254500" cy="4478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3900"/>
                <a:gridCol w="3530600"/>
              </a:tblGrid>
              <a:tr h="381129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Level</a:t>
                      </a:r>
                      <a:endParaRPr lang="en-US" sz="18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1" marB="457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Definition</a:t>
                      </a:r>
                      <a:endParaRPr lang="en-US" sz="180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1" marB="457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936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IRL 9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1" marB="457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Integration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 is mission proven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1" marB="457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994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IRL 8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1" marB="457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Integration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 completed and mission qualified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1" marB="457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936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IRL 7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1" marB="457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Integration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 verified and validated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1" marB="457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994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IRL 6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1" marB="457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Information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 to be exchanged specified, highest technical level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1" marB="457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994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IRL 5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1" marB="457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Sufficient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 control to manage the integration of the technologies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1" marB="457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994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IRL 4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1" marB="457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Sufficient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 detail in quality and assurance of the integration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1" marB="457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994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IRL 3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1" marB="457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There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 is s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ome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 compatibility between the technologies 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1" marB="457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936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IRL 2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1" marB="457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Interaction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 specified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1" marB="457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936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IRL 1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1" marB="457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Interface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 characterized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1" marB="457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21" name="Gruppieren 20"/>
          <p:cNvGrpSpPr/>
          <p:nvPr/>
        </p:nvGrpSpPr>
        <p:grpSpPr>
          <a:xfrm>
            <a:off x="544514" y="2179637"/>
            <a:ext cx="2422922" cy="2423303"/>
            <a:chOff x="544513" y="1643063"/>
            <a:chExt cx="3200400" cy="3182937"/>
          </a:xfrm>
        </p:grpSpPr>
        <p:grpSp>
          <p:nvGrpSpPr>
            <p:cNvPr id="22" name="Gruppieren 22"/>
            <p:cNvGrpSpPr>
              <a:grpSpLocks/>
            </p:cNvGrpSpPr>
            <p:nvPr/>
          </p:nvGrpSpPr>
          <p:grpSpPr bwMode="auto">
            <a:xfrm>
              <a:off x="544513" y="1643063"/>
              <a:ext cx="3200400" cy="3182937"/>
              <a:chOff x="769874" y="2133600"/>
              <a:chExt cx="3202178" cy="3314700"/>
            </a:xfrm>
          </p:grpSpPr>
          <p:sp>
            <p:nvSpPr>
              <p:cNvPr id="24" name="Würfel 23"/>
              <p:cNvSpPr/>
              <p:nvPr/>
            </p:nvSpPr>
            <p:spPr>
              <a:xfrm>
                <a:off x="1105022" y="2412993"/>
                <a:ext cx="975267" cy="558787"/>
              </a:xfrm>
              <a:prstGeom prst="cub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b="1" dirty="0">
                    <a:solidFill>
                      <a:srgbClr val="7030A0"/>
                    </a:solidFill>
                  </a:rPr>
                  <a:t>SS 1</a:t>
                </a:r>
              </a:p>
            </p:txBody>
          </p:sp>
          <p:sp>
            <p:nvSpPr>
              <p:cNvPr id="25" name="Würfel 24"/>
              <p:cNvSpPr/>
              <p:nvPr/>
            </p:nvSpPr>
            <p:spPr>
              <a:xfrm>
                <a:off x="2729937" y="2133600"/>
                <a:ext cx="975267" cy="558787"/>
              </a:xfrm>
              <a:prstGeom prst="cub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b="1" dirty="0">
                    <a:solidFill>
                      <a:srgbClr val="7030A0"/>
                    </a:solidFill>
                  </a:rPr>
                  <a:t>SS 2</a:t>
                </a:r>
              </a:p>
            </p:txBody>
          </p:sp>
          <p:sp>
            <p:nvSpPr>
              <p:cNvPr id="26" name="Würfel 25"/>
              <p:cNvSpPr/>
              <p:nvPr/>
            </p:nvSpPr>
            <p:spPr>
              <a:xfrm>
                <a:off x="769874" y="4610119"/>
                <a:ext cx="975267" cy="558787"/>
              </a:xfrm>
              <a:prstGeom prst="cub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b="1" dirty="0">
                    <a:solidFill>
                      <a:srgbClr val="7030A0"/>
                    </a:solidFill>
                  </a:rPr>
                  <a:t>SS 3</a:t>
                </a:r>
              </a:p>
            </p:txBody>
          </p:sp>
          <p:sp>
            <p:nvSpPr>
              <p:cNvPr id="27" name="Würfel 26"/>
              <p:cNvSpPr/>
              <p:nvPr/>
            </p:nvSpPr>
            <p:spPr>
              <a:xfrm>
                <a:off x="2996785" y="3289198"/>
                <a:ext cx="975267" cy="558787"/>
              </a:xfrm>
              <a:prstGeom prst="cub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b="1" dirty="0">
                    <a:solidFill>
                      <a:srgbClr val="7030A0"/>
                    </a:solidFill>
                  </a:rPr>
                  <a:t>SS 4</a:t>
                </a:r>
              </a:p>
            </p:txBody>
          </p:sp>
          <p:sp>
            <p:nvSpPr>
              <p:cNvPr id="28" name="Würfel 27"/>
              <p:cNvSpPr/>
              <p:nvPr/>
            </p:nvSpPr>
            <p:spPr>
              <a:xfrm>
                <a:off x="2509152" y="4889513"/>
                <a:ext cx="975267" cy="558787"/>
              </a:xfrm>
              <a:prstGeom prst="cub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b="1" dirty="0">
                    <a:solidFill>
                      <a:srgbClr val="7030A0"/>
                    </a:solidFill>
                  </a:rPr>
                  <a:t>SS 5</a:t>
                </a:r>
              </a:p>
            </p:txBody>
          </p:sp>
          <p:sp>
            <p:nvSpPr>
              <p:cNvPr id="29" name="Würfel 28"/>
              <p:cNvSpPr/>
              <p:nvPr/>
            </p:nvSpPr>
            <p:spPr>
              <a:xfrm>
                <a:off x="1257507" y="3568593"/>
                <a:ext cx="975267" cy="558787"/>
              </a:xfrm>
              <a:prstGeom prst="cub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b="1" dirty="0">
                    <a:solidFill>
                      <a:srgbClr val="7030A0"/>
                    </a:solidFill>
                  </a:rPr>
                  <a:t>SS n</a:t>
                </a:r>
              </a:p>
            </p:txBody>
          </p:sp>
          <p:cxnSp>
            <p:nvCxnSpPr>
              <p:cNvPr id="30" name="Gerade Verbindung 29"/>
              <p:cNvCxnSpPr>
                <a:stCxn id="24" idx="3"/>
                <a:endCxn id="29" idx="1"/>
              </p:cNvCxnSpPr>
              <p:nvPr/>
            </p:nvCxnSpPr>
            <p:spPr>
              <a:xfrm>
                <a:off x="1522767" y="2971781"/>
                <a:ext cx="152485" cy="737335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Gerade Verbindung 30"/>
              <p:cNvCxnSpPr>
                <a:stCxn id="25" idx="2"/>
                <a:endCxn id="24" idx="4"/>
              </p:cNvCxnSpPr>
              <p:nvPr/>
            </p:nvCxnSpPr>
            <p:spPr>
              <a:xfrm flipH="1">
                <a:off x="1940511" y="2482428"/>
                <a:ext cx="789426" cy="279394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Gerade Verbindung 31"/>
              <p:cNvCxnSpPr>
                <a:stCxn id="25" idx="3"/>
                <a:endCxn id="27" idx="1"/>
              </p:cNvCxnSpPr>
              <p:nvPr/>
            </p:nvCxnSpPr>
            <p:spPr>
              <a:xfrm>
                <a:off x="3147681" y="2692387"/>
                <a:ext cx="266848" cy="737335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Gerade Verbindung 32"/>
              <p:cNvCxnSpPr>
                <a:stCxn id="25" idx="3"/>
                <a:endCxn id="29" idx="1"/>
              </p:cNvCxnSpPr>
              <p:nvPr/>
            </p:nvCxnSpPr>
            <p:spPr>
              <a:xfrm flipH="1">
                <a:off x="1675252" y="2692387"/>
                <a:ext cx="1472430" cy="1016728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Gerade Verbindung 33"/>
              <p:cNvCxnSpPr>
                <a:stCxn id="27" idx="3"/>
                <a:endCxn id="28" idx="1"/>
              </p:cNvCxnSpPr>
              <p:nvPr/>
            </p:nvCxnSpPr>
            <p:spPr>
              <a:xfrm flipH="1">
                <a:off x="2926897" y="3847986"/>
                <a:ext cx="487633" cy="1180397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Gerade Verbindung 34"/>
              <p:cNvCxnSpPr>
                <a:stCxn id="29" idx="3"/>
                <a:endCxn id="28" idx="1"/>
              </p:cNvCxnSpPr>
              <p:nvPr/>
            </p:nvCxnSpPr>
            <p:spPr>
              <a:xfrm>
                <a:off x="1675252" y="4127380"/>
                <a:ext cx="1251645" cy="901003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Gerade Verbindung 35"/>
              <p:cNvCxnSpPr>
                <a:stCxn id="29" idx="3"/>
                <a:endCxn id="26" idx="1"/>
              </p:cNvCxnSpPr>
              <p:nvPr/>
            </p:nvCxnSpPr>
            <p:spPr>
              <a:xfrm flipH="1">
                <a:off x="1187618" y="4127380"/>
                <a:ext cx="487634" cy="62161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feld 2"/>
            <p:cNvSpPr txBox="1">
              <a:spLocks noChangeArrowheads="1"/>
            </p:cNvSpPr>
            <p:nvPr/>
          </p:nvSpPr>
          <p:spPr bwMode="auto">
            <a:xfrm>
              <a:off x="2465656" y="3548063"/>
              <a:ext cx="910686" cy="370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b="1" dirty="0" smtClean="0"/>
                <a:t>I</a:t>
              </a:r>
              <a:r>
                <a:rPr lang="en-US" b="1" baseline="-25000" dirty="0" smtClean="0"/>
                <a:t>54</a:t>
              </a:r>
              <a:r>
                <a:rPr lang="en-US" b="1" dirty="0" smtClean="0"/>
                <a:t>    I</a:t>
              </a:r>
              <a:r>
                <a:rPr lang="en-US" b="1" baseline="-25000" dirty="0" smtClean="0"/>
                <a:t>45</a:t>
              </a:r>
              <a:endParaRPr lang="en-US" b="1" baseline="-25000" dirty="0"/>
            </a:p>
          </p:txBody>
        </p:sp>
      </p:grpSp>
      <p:sp>
        <p:nvSpPr>
          <p:cNvPr id="3" name="Datumsplatzhalter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smtClean="0"/>
              <a:t>XAMConsult GmbH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41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5410200"/>
            <a:ext cx="7010400" cy="990600"/>
          </a:xfrm>
        </p:spPr>
        <p:txBody>
          <a:bodyPr>
            <a:normAutofit fontScale="90000"/>
          </a:bodyPr>
          <a:lstStyle/>
          <a:p>
            <a:r>
              <a:rPr lang="en-GB" sz="2000" b="1" smtClean="0"/>
              <a:t>Committed life cycle cost versus time</a:t>
            </a:r>
            <a:br>
              <a:rPr lang="en-GB" sz="2000" b="1" smtClean="0"/>
            </a:br>
            <a:r>
              <a:rPr lang="en-GB" sz="2000" smtClean="0"/>
              <a:t/>
            </a:r>
            <a:br>
              <a:rPr lang="en-GB" sz="2000" smtClean="0"/>
            </a:br>
            <a:r>
              <a:rPr lang="en-GB" sz="2000" smtClean="0"/>
              <a:t>Copyright: The INCOSE Systems Engineering Handbook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0"/>
            <a:ext cx="8153400" cy="459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849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Dates for the diary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00200"/>
            <a:ext cx="8001000" cy="4525963"/>
          </a:xfrm>
        </p:spPr>
        <p:txBody>
          <a:bodyPr/>
          <a:lstStyle/>
          <a:p>
            <a:r>
              <a:rPr lang="en-US" sz="2800" smtClean="0"/>
              <a:t>18th December, Zürich, SE Certification</a:t>
            </a:r>
          </a:p>
          <a:p>
            <a:r>
              <a:rPr lang="en-US" sz="2800" smtClean="0"/>
              <a:t>14th January, Zürich,SysML – a Satellite design language</a:t>
            </a:r>
          </a:p>
          <a:p>
            <a:r>
              <a:rPr lang="en-US" sz="2800" smtClean="0"/>
              <a:t>27th March, </a:t>
            </a:r>
            <a:r>
              <a:rPr lang="en-GB" sz="2800" smtClean="0"/>
              <a:t>Laufenburg, SE at Swissgrid</a:t>
            </a:r>
            <a:endParaRPr lang="en-US" sz="2800" smtClean="0"/>
          </a:p>
        </p:txBody>
      </p:sp>
      <p:sp>
        <p:nvSpPr>
          <p:cNvPr id="8196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2BD898C-19BB-49B3-888B-6E0F47B5B2F3}" type="slidenum">
              <a:rPr lang="en-US" smtClean="0"/>
              <a:pPr/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842301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GfSE SEZERT accreditation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smtClean="0"/>
              <a:t>GfSE and INCOSE have collaborated to form the activity called "SEZERT" </a:t>
            </a:r>
          </a:p>
          <a:p>
            <a:r>
              <a:rPr lang="de-CH" smtClean="0"/>
              <a:t>It is a German version of the INCOSE certification program</a:t>
            </a:r>
          </a:p>
          <a:p>
            <a:r>
              <a:rPr lang="de-CH" smtClean="0"/>
              <a:t>See </a:t>
            </a:r>
            <a:r>
              <a:rPr lang="de-CH" smtClean="0">
                <a:hlinkClick r:id="rId2"/>
              </a:rPr>
              <a:t>www.sezert.de</a:t>
            </a:r>
            <a:r>
              <a:rPr lang="de-CH" smtClean="0"/>
              <a:t> for further details.</a:t>
            </a:r>
          </a:p>
        </p:txBody>
      </p:sp>
    </p:spTree>
    <p:extLst>
      <p:ext uri="{BB962C8B-B14F-4D97-AF65-F5344CB8AC3E}">
        <p14:creationId xmlns:p14="http://schemas.microsoft.com/office/powerpoint/2010/main" val="9724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Benefits of Membership</a:t>
            </a:r>
          </a:p>
        </p:txBody>
      </p:sp>
      <p:sp>
        <p:nvSpPr>
          <p:cNvPr id="10243" name="Rectangle 4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8229600" cy="4754563"/>
          </a:xfrm>
        </p:spPr>
        <p:txBody>
          <a:bodyPr>
            <a:normAutofit lnSpcReduction="10000"/>
          </a:bodyPr>
          <a:lstStyle/>
          <a:p>
            <a:r>
              <a:rPr lang="en-US" smtClean="0"/>
              <a:t>Network with 8000+ systems engineering professionals; individually, through chapter meetings, or  Working Groups</a:t>
            </a:r>
          </a:p>
          <a:p>
            <a:r>
              <a:rPr lang="en-US" smtClean="0"/>
              <a:t>Subscriptions to </a:t>
            </a:r>
            <a:r>
              <a:rPr lang="en-US" i="1" smtClean="0"/>
              <a:t>INSIGHT</a:t>
            </a:r>
            <a:r>
              <a:rPr lang="en-US" smtClean="0"/>
              <a:t> and </a:t>
            </a:r>
            <a:r>
              <a:rPr lang="en-US" i="1" smtClean="0"/>
              <a:t>Systems Engineering</a:t>
            </a:r>
            <a:r>
              <a:rPr lang="en-US" smtClean="0"/>
              <a:t> online</a:t>
            </a:r>
          </a:p>
          <a:p>
            <a:r>
              <a:rPr lang="en-US" smtClean="0"/>
              <a:t>Access to all INCOSE products and resources online</a:t>
            </a:r>
          </a:p>
          <a:p>
            <a:r>
              <a:rPr lang="en-US" smtClean="0"/>
              <a:t>Discounted prices for all INCOSE events and publications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9ED0933-F9C9-448F-9A30-1C5CBCE9147C}" type="slidenum">
              <a:rPr lang="en-US" smtClean="0"/>
              <a:pPr/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652150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923928" y="2119111"/>
            <a:ext cx="4824536" cy="3493077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rbel" pitchFamily="34" charset="0"/>
              </a:rPr>
              <a:t>Welcome to</a:t>
            </a:r>
          </a:p>
          <a:p>
            <a:endParaRPr lang="en-US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rbel" pitchFamily="34" charset="0"/>
            </a:endParaRPr>
          </a:p>
          <a:p>
            <a:pPr>
              <a:lnSpc>
                <a:spcPts val="3000"/>
              </a:lnSpc>
            </a:pP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rbel" pitchFamily="34" charset="0"/>
              </a:rPr>
              <a:t>Decision Making,</a:t>
            </a:r>
          </a:p>
          <a:p>
            <a:pPr>
              <a:lnSpc>
                <a:spcPts val="2500"/>
              </a:lnSpc>
            </a:pPr>
            <a:endParaRPr lang="en-US" sz="9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rbel" pitchFamily="34" charset="0"/>
            </a:endParaRPr>
          </a:p>
          <a:p>
            <a:pPr>
              <a:lnSpc>
                <a:spcPts val="2500"/>
              </a:lnSpc>
            </a:pP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rbel" pitchFamily="34" charset="0"/>
              </a:rPr>
              <a:t>Heuristics</a:t>
            </a:r>
          </a:p>
          <a:p>
            <a:pPr>
              <a:lnSpc>
                <a:spcPts val="2500"/>
              </a:lnSpc>
            </a:pP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rbel" pitchFamily="34" charset="0"/>
              </a:rPr>
              <a:t>v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rbel" pitchFamily="34" charset="0"/>
              </a:rPr>
              <a:t>s.</a:t>
            </a:r>
          </a:p>
          <a:p>
            <a:pPr>
              <a:lnSpc>
                <a:spcPts val="2500"/>
              </a:lnSpc>
            </a:pP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rbel" pitchFamily="34" charset="0"/>
              </a:rPr>
              <a:t>Analytics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rbel" pitchFamily="34" charset="0"/>
            </a:endParaRPr>
          </a:p>
        </p:txBody>
      </p:sp>
      <p:grpSp>
        <p:nvGrpSpPr>
          <p:cNvPr id="5" name="Gruppieren 4"/>
          <p:cNvGrpSpPr/>
          <p:nvPr/>
        </p:nvGrpSpPr>
        <p:grpSpPr>
          <a:xfrm>
            <a:off x="726096" y="1621839"/>
            <a:ext cx="2981324" cy="4433570"/>
            <a:chOff x="0" y="0"/>
            <a:chExt cx="2981324" cy="4433776"/>
          </a:xfrm>
        </p:grpSpPr>
        <p:pic>
          <p:nvPicPr>
            <p:cNvPr id="6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977117" cy="44337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/>
          </p:spPr>
        </p:pic>
        <p:grpSp>
          <p:nvGrpSpPr>
            <p:cNvPr id="7" name="Gruppieren 6"/>
            <p:cNvGrpSpPr/>
            <p:nvPr/>
          </p:nvGrpSpPr>
          <p:grpSpPr>
            <a:xfrm>
              <a:off x="1" y="63795"/>
              <a:ext cx="2981323" cy="4219586"/>
              <a:chOff x="0" y="0"/>
              <a:chExt cx="2928305" cy="4053966"/>
            </a:xfrm>
          </p:grpSpPr>
          <p:sp>
            <p:nvSpPr>
              <p:cNvPr id="10" name="Ellipse 9"/>
              <p:cNvSpPr/>
              <p:nvPr/>
            </p:nvSpPr>
            <p:spPr>
              <a:xfrm>
                <a:off x="1491997" y="2440632"/>
                <a:ext cx="176471" cy="139325"/>
              </a:xfrm>
              <a:prstGeom prst="ellipse">
                <a:avLst/>
              </a:prstGeom>
              <a:solidFill>
                <a:srgbClr val="4BACC6">
                  <a:lumMod val="40000"/>
                  <a:lumOff val="6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GB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1" name="Ellipse 10"/>
              <p:cNvSpPr/>
              <p:nvPr/>
            </p:nvSpPr>
            <p:spPr>
              <a:xfrm>
                <a:off x="1032636" y="1550166"/>
                <a:ext cx="176471" cy="139325"/>
              </a:xfrm>
              <a:prstGeom prst="ellipse">
                <a:avLst/>
              </a:prstGeom>
              <a:solidFill>
                <a:srgbClr val="4BACC6">
                  <a:lumMod val="40000"/>
                  <a:lumOff val="6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GB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2" name="Ellipse 11"/>
              <p:cNvSpPr/>
              <p:nvPr/>
            </p:nvSpPr>
            <p:spPr>
              <a:xfrm>
                <a:off x="2168477" y="1488849"/>
                <a:ext cx="176471" cy="139325"/>
              </a:xfrm>
              <a:prstGeom prst="ellipse">
                <a:avLst/>
              </a:prstGeom>
              <a:solidFill>
                <a:srgbClr val="4BACC6">
                  <a:lumMod val="40000"/>
                  <a:lumOff val="6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GB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3" name="Ellipse 12"/>
              <p:cNvSpPr/>
              <p:nvPr/>
            </p:nvSpPr>
            <p:spPr>
              <a:xfrm>
                <a:off x="1277723" y="1949253"/>
                <a:ext cx="176471" cy="139325"/>
              </a:xfrm>
              <a:prstGeom prst="ellipse">
                <a:avLst/>
              </a:prstGeom>
              <a:solidFill>
                <a:srgbClr val="4BACC6">
                  <a:lumMod val="40000"/>
                  <a:lumOff val="6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GB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grpSp>
            <p:nvGrpSpPr>
              <p:cNvPr id="14" name="Gruppieren 13"/>
              <p:cNvGrpSpPr/>
              <p:nvPr/>
            </p:nvGrpSpPr>
            <p:grpSpPr>
              <a:xfrm>
                <a:off x="205760" y="0"/>
                <a:ext cx="1317130" cy="1030746"/>
                <a:chOff x="171208" y="-63223"/>
                <a:chExt cx="1526064" cy="1305279"/>
              </a:xfrm>
            </p:grpSpPr>
            <p:pic>
              <p:nvPicPr>
                <p:cNvPr id="39" name="Picture 3" descr="C:\Users\Z\Documents\Eigene Dateien\INCOSE\Swiss Chapter\outfielder5.JP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1208" y="-63223"/>
                  <a:ext cx="1526064" cy="1305279"/>
                </a:xfrm>
                <a:prstGeom prst="ellipse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0" name="Ellipse 39"/>
                <p:cNvSpPr/>
                <p:nvPr/>
              </p:nvSpPr>
              <p:spPr>
                <a:xfrm>
                  <a:off x="1274579" y="428188"/>
                  <a:ext cx="72008" cy="72008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" lastClr="FFFFFF"/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GB" sz="1100"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n-GB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</p:grpSp>
          <p:pic>
            <p:nvPicPr>
              <p:cNvPr id="15" name="Picture 4" descr="C:\Users\Z\Documents\Eigene Dateien\INCOSE\Swiss Chapter\dog2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00285" y="1056798"/>
                <a:ext cx="1350793" cy="523973"/>
              </a:xfrm>
              <a:prstGeom prst="ellipse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6" name="Gruppieren 15"/>
              <p:cNvGrpSpPr/>
              <p:nvPr/>
            </p:nvGrpSpPr>
            <p:grpSpPr>
              <a:xfrm>
                <a:off x="1528279" y="0"/>
                <a:ext cx="1400026" cy="634060"/>
                <a:chOff x="1528242" y="0"/>
                <a:chExt cx="1713816" cy="700335"/>
              </a:xfrm>
            </p:grpSpPr>
            <p:sp>
              <p:nvSpPr>
                <p:cNvPr id="33" name="Ellipse 32"/>
                <p:cNvSpPr/>
                <p:nvPr/>
              </p:nvSpPr>
              <p:spPr>
                <a:xfrm>
                  <a:off x="1577984" y="0"/>
                  <a:ext cx="1664074" cy="700335"/>
                </a:xfrm>
                <a:prstGeom prst="ellipse">
                  <a:avLst/>
                </a:prstGeom>
                <a:solidFill>
                  <a:srgbClr val="F79646">
                    <a:lumMod val="60000"/>
                    <a:lumOff val="4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GB" sz="1100"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n-GB" sz="1100">
                    <a:effectLst/>
                    <a:latin typeface="Calibri"/>
                    <a:ea typeface="Calibri"/>
                    <a:cs typeface="Times New Roman"/>
                  </a:endParaRPr>
                </a:p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GB" sz="1100">
                      <a:effectLst/>
                      <a:latin typeface="Calibri"/>
                      <a:ea typeface="Calibri"/>
                      <a:cs typeface="Times New Roman"/>
                    </a:rPr>
                    <a:t> </a:t>
                  </a:r>
                </a:p>
              </p:txBody>
            </p:sp>
            <p:grpSp>
              <p:nvGrpSpPr>
                <p:cNvPr id="34" name="Gruppieren 33"/>
                <p:cNvGrpSpPr/>
                <p:nvPr/>
              </p:nvGrpSpPr>
              <p:grpSpPr>
                <a:xfrm>
                  <a:off x="1528242" y="88556"/>
                  <a:ext cx="1713816" cy="488155"/>
                  <a:chOff x="1528242" y="88556"/>
                  <a:chExt cx="1713816" cy="488155"/>
                </a:xfrm>
              </p:grpSpPr>
              <p:sp>
                <p:nvSpPr>
                  <p:cNvPr id="35" name="Textfeld 3"/>
                  <p:cNvSpPr txBox="1"/>
                  <p:nvPr/>
                </p:nvSpPr>
                <p:spPr>
                  <a:xfrm>
                    <a:off x="1528242" y="196273"/>
                    <a:ext cx="955330" cy="2945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no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:r>
                      <a:rPr lang="en-US" sz="1200" b="1" i="1" kern="12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rPr>
                      <a:t>P(A|B) = </a:t>
                    </a:r>
                    <a:endParaRPr lang="en-GB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grpSp>
                <p:nvGrpSpPr>
                  <p:cNvPr id="36" name="Gruppieren 35"/>
                  <p:cNvGrpSpPr/>
                  <p:nvPr/>
                </p:nvGrpSpPr>
                <p:grpSpPr>
                  <a:xfrm>
                    <a:off x="2440749" y="88556"/>
                    <a:ext cx="801309" cy="488155"/>
                    <a:chOff x="2440749" y="88556"/>
                    <a:chExt cx="801309" cy="488155"/>
                  </a:xfrm>
                </p:grpSpPr>
                <p:sp>
                  <p:nvSpPr>
                    <p:cNvPr id="37" name="Textfeld 4"/>
                    <p:cNvSpPr txBox="1"/>
                    <p:nvPr/>
                  </p:nvSpPr>
                  <p:spPr>
                    <a:xfrm>
                      <a:off x="2440749" y="88556"/>
                      <a:ext cx="794424" cy="48815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noAutofit/>
                    </a:bodyPr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i="1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P(A,B)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i="1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P(B)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p:txBody>
                </p:sp>
                <p:cxnSp>
                  <p:nvCxnSpPr>
                    <p:cNvPr id="38" name="Gerade Verbindung 37"/>
                    <p:cNvCxnSpPr>
                      <a:stCxn id="37" idx="1"/>
                      <a:endCxn id="37" idx="3"/>
                    </p:cNvCxnSpPr>
                    <p:nvPr/>
                  </p:nvCxnSpPr>
                  <p:spPr>
                    <a:xfrm>
                      <a:off x="2441053" y="343519"/>
                      <a:ext cx="801005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/>
                  </p:spPr>
                </p:cxnSp>
              </p:grpSp>
            </p:grpSp>
          </p:grpSp>
          <p:grpSp>
            <p:nvGrpSpPr>
              <p:cNvPr id="17" name="Gruppieren 16"/>
              <p:cNvGrpSpPr/>
              <p:nvPr/>
            </p:nvGrpSpPr>
            <p:grpSpPr>
              <a:xfrm>
                <a:off x="0" y="1580771"/>
                <a:ext cx="1548947" cy="589351"/>
                <a:chOff x="0" y="1580771"/>
                <a:chExt cx="2144588" cy="720080"/>
              </a:xfrm>
            </p:grpSpPr>
            <p:sp>
              <p:nvSpPr>
                <p:cNvPr id="31" name="Ellipse 30"/>
                <p:cNvSpPr/>
                <p:nvPr/>
              </p:nvSpPr>
              <p:spPr>
                <a:xfrm>
                  <a:off x="0" y="1580771"/>
                  <a:ext cx="2108508" cy="720080"/>
                </a:xfrm>
                <a:prstGeom prst="ellipse">
                  <a:avLst/>
                </a:prstGeom>
                <a:solidFill>
                  <a:srgbClr val="F79646">
                    <a:lumMod val="60000"/>
                    <a:lumOff val="4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GB" sz="1100"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n-GB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32" name="Textfeld 14"/>
                <p:cNvSpPr txBox="1"/>
                <p:nvPr/>
              </p:nvSpPr>
              <p:spPr>
                <a:xfrm>
                  <a:off x="98721" y="1739042"/>
                  <a:ext cx="2045867" cy="3258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200" b="1" i="1" kern="1200">
                      <a:solidFill>
                        <a:srgbClr val="000000"/>
                      </a:solidFill>
                      <a:effectLst/>
                      <a:latin typeface="Times New Roman"/>
                      <a:ea typeface="Times New Roman"/>
                    </a:rPr>
                    <a:t>logit[P(y=1)] = </a:t>
                  </a:r>
                  <a:r>
                    <a:rPr lang="el-GR" sz="1200" b="1" i="1" kern="1200">
                      <a:solidFill>
                        <a:srgbClr val="000000"/>
                      </a:solidFill>
                      <a:effectLst/>
                      <a:latin typeface="Times New Roman"/>
                      <a:ea typeface="Times New Roman"/>
                    </a:rPr>
                    <a:t>α</a:t>
                  </a:r>
                  <a:r>
                    <a:rPr lang="de-CH" sz="1200" b="1" i="1" kern="1200">
                      <a:solidFill>
                        <a:srgbClr val="000000"/>
                      </a:solidFill>
                      <a:effectLst/>
                      <a:latin typeface="Times New Roman"/>
                      <a:ea typeface="Times New Roman"/>
                    </a:rPr>
                    <a:t>+</a:t>
                  </a:r>
                  <a:r>
                    <a:rPr lang="el-GR" sz="1200" b="1" i="1" kern="1200">
                      <a:solidFill>
                        <a:srgbClr val="000000"/>
                      </a:solidFill>
                      <a:effectLst/>
                      <a:latin typeface="Times New Roman"/>
                      <a:ea typeface="Times New Roman"/>
                    </a:rPr>
                    <a:t>β</a:t>
                  </a:r>
                  <a:r>
                    <a:rPr lang="de-CH" sz="1200" b="1" i="1" kern="1200">
                      <a:solidFill>
                        <a:srgbClr val="000000"/>
                      </a:solidFill>
                      <a:effectLst/>
                      <a:latin typeface="Times New Roman"/>
                      <a:ea typeface="Times New Roman"/>
                    </a:rPr>
                    <a:t>x</a:t>
                  </a:r>
                  <a:endParaRPr lang="en-GB" sz="1200">
                    <a:effectLst/>
                    <a:latin typeface="Times New Roman"/>
                    <a:ea typeface="Times New Roman"/>
                  </a:endParaRPr>
                </a:p>
              </p:txBody>
            </p:sp>
          </p:grpSp>
          <p:pic>
            <p:nvPicPr>
              <p:cNvPr id="18" name="Picture 10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3720" y="2562081"/>
                <a:ext cx="1338337" cy="1491885"/>
              </a:xfrm>
              <a:prstGeom prst="round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" name="Ellipse 18"/>
              <p:cNvSpPr/>
              <p:nvPr/>
            </p:nvSpPr>
            <p:spPr>
              <a:xfrm>
                <a:off x="1212050" y="2301307"/>
                <a:ext cx="176471" cy="139325"/>
              </a:xfrm>
              <a:prstGeom prst="ellipse">
                <a:avLst/>
              </a:prstGeom>
              <a:solidFill>
                <a:srgbClr val="4BACC6">
                  <a:lumMod val="40000"/>
                  <a:lumOff val="6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GB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0" name="Ellipse 19"/>
              <p:cNvSpPr/>
              <p:nvPr/>
            </p:nvSpPr>
            <p:spPr>
              <a:xfrm>
                <a:off x="936143" y="2170122"/>
                <a:ext cx="219691" cy="131185"/>
              </a:xfrm>
              <a:prstGeom prst="ellipse">
                <a:avLst/>
              </a:prstGeom>
              <a:solidFill>
                <a:srgbClr val="4BACC6">
                  <a:lumMod val="40000"/>
                  <a:lumOff val="6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GB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1" name="Ellipse 20"/>
              <p:cNvSpPr/>
              <p:nvPr/>
            </p:nvSpPr>
            <p:spPr>
              <a:xfrm>
                <a:off x="1679907" y="2301307"/>
                <a:ext cx="176471" cy="139325"/>
              </a:xfrm>
              <a:prstGeom prst="ellipse">
                <a:avLst/>
              </a:prstGeom>
              <a:solidFill>
                <a:srgbClr val="4BACC6">
                  <a:lumMod val="40000"/>
                  <a:lumOff val="6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GB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2" name="Ellipse 21"/>
              <p:cNvSpPr/>
              <p:nvPr/>
            </p:nvSpPr>
            <p:spPr>
              <a:xfrm>
                <a:off x="1887446" y="2029356"/>
                <a:ext cx="176471" cy="139325"/>
              </a:xfrm>
              <a:prstGeom prst="ellipse">
                <a:avLst/>
              </a:prstGeom>
              <a:solidFill>
                <a:srgbClr val="4BACC6">
                  <a:lumMod val="40000"/>
                  <a:lumOff val="6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GB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3" name="Ellipse 22"/>
              <p:cNvSpPr/>
              <p:nvPr/>
            </p:nvSpPr>
            <p:spPr>
              <a:xfrm>
                <a:off x="2049475" y="1766648"/>
                <a:ext cx="176471" cy="139325"/>
              </a:xfrm>
              <a:prstGeom prst="ellipse">
                <a:avLst/>
              </a:prstGeom>
              <a:solidFill>
                <a:srgbClr val="4BACC6">
                  <a:lumMod val="40000"/>
                  <a:lumOff val="6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GB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4" name="Ellipse 23"/>
              <p:cNvSpPr/>
              <p:nvPr/>
            </p:nvSpPr>
            <p:spPr>
              <a:xfrm>
                <a:off x="2273960" y="891421"/>
                <a:ext cx="176471" cy="139325"/>
              </a:xfrm>
              <a:prstGeom prst="ellipse">
                <a:avLst/>
              </a:prstGeom>
              <a:solidFill>
                <a:srgbClr val="4BACC6">
                  <a:lumMod val="40000"/>
                  <a:lumOff val="6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GB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5" name="Ellipse 24"/>
              <p:cNvSpPr/>
              <p:nvPr/>
            </p:nvSpPr>
            <p:spPr>
              <a:xfrm>
                <a:off x="2248610" y="668735"/>
                <a:ext cx="283731" cy="139325"/>
              </a:xfrm>
              <a:prstGeom prst="ellipse">
                <a:avLst/>
              </a:prstGeom>
              <a:solidFill>
                <a:srgbClr val="4BACC6">
                  <a:lumMod val="40000"/>
                  <a:lumOff val="6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GB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6" name="Ellipse 25"/>
              <p:cNvSpPr/>
              <p:nvPr/>
            </p:nvSpPr>
            <p:spPr>
              <a:xfrm>
                <a:off x="1480679" y="2161982"/>
                <a:ext cx="176471" cy="139325"/>
              </a:xfrm>
              <a:prstGeom prst="ellipse">
                <a:avLst/>
              </a:prstGeom>
              <a:solidFill>
                <a:srgbClr val="4BACC6">
                  <a:lumMod val="40000"/>
                  <a:lumOff val="6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GB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7" name="Ellipse 26"/>
              <p:cNvSpPr/>
              <p:nvPr/>
            </p:nvSpPr>
            <p:spPr>
              <a:xfrm>
                <a:off x="1608765" y="1911205"/>
                <a:ext cx="176471" cy="139325"/>
              </a:xfrm>
              <a:prstGeom prst="ellipse">
                <a:avLst/>
              </a:prstGeom>
              <a:solidFill>
                <a:srgbClr val="4BACC6">
                  <a:lumMod val="40000"/>
                  <a:lumOff val="6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GB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8" name="Ellipse 27"/>
              <p:cNvSpPr/>
              <p:nvPr/>
            </p:nvSpPr>
            <p:spPr>
              <a:xfrm>
                <a:off x="1710975" y="1623555"/>
                <a:ext cx="264707" cy="143092"/>
              </a:xfrm>
              <a:prstGeom prst="ellipse">
                <a:avLst/>
              </a:prstGeom>
              <a:solidFill>
                <a:srgbClr val="4BACC6">
                  <a:lumMod val="40000"/>
                  <a:lumOff val="6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GB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9" name="Ellipse 28"/>
              <p:cNvSpPr/>
              <p:nvPr/>
            </p:nvSpPr>
            <p:spPr>
              <a:xfrm>
                <a:off x="804687" y="1066572"/>
                <a:ext cx="262911" cy="196288"/>
              </a:xfrm>
              <a:prstGeom prst="ellipse">
                <a:avLst/>
              </a:prstGeom>
              <a:solidFill>
                <a:srgbClr val="4BACC6">
                  <a:lumMod val="40000"/>
                  <a:lumOff val="6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GB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0" name="Ellipse 29"/>
              <p:cNvSpPr/>
              <p:nvPr/>
            </p:nvSpPr>
            <p:spPr>
              <a:xfrm>
                <a:off x="898123" y="1318785"/>
                <a:ext cx="176471" cy="139325"/>
              </a:xfrm>
              <a:prstGeom prst="ellipse">
                <a:avLst/>
              </a:prstGeom>
              <a:solidFill>
                <a:srgbClr val="4BACC6">
                  <a:lumMod val="40000"/>
                  <a:lumOff val="6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GB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p:grpSp>
        <p:sp>
          <p:nvSpPr>
            <p:cNvPr id="8" name="Textfeld 1"/>
            <p:cNvSpPr txBox="1"/>
            <p:nvPr/>
          </p:nvSpPr>
          <p:spPr>
            <a:xfrm rot="20574278">
              <a:off x="1233377" y="2179674"/>
              <a:ext cx="386715" cy="571500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2800" b="1">
                  <a:ln>
                    <a:noFill/>
                  </a:ln>
                  <a:gradFill>
                    <a:gsLst>
                      <a:gs pos="0">
                        <a:srgbClr val="FC7B79"/>
                      </a:gs>
                      <a:gs pos="75000">
                        <a:srgbClr val="CF2C28"/>
                      </a:gs>
                      <a:gs pos="100000">
                        <a:srgbClr val="C90000"/>
                      </a:gs>
                    </a:gsLst>
                    <a:lin ang="5400000" scaled="0"/>
                  </a:gradFill>
                  <a:effectLst>
                    <a:outerShdw blurRad="50800" dist="39002" dir="5460000" algn="tl">
                      <a:srgbClr val="000000">
                        <a:alpha val="38000"/>
                      </a:srgbClr>
                    </a:outerShdw>
                  </a:effectLst>
                  <a:latin typeface="Lucida Handwriting"/>
                  <a:ea typeface="Calibri"/>
                  <a:cs typeface="Times New Roman"/>
                </a:rPr>
                <a:t>?</a:t>
              </a:r>
              <a:endParaRPr lang="en-GB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9" name="Textfeld 34"/>
            <p:cNvSpPr txBox="1"/>
            <p:nvPr/>
          </p:nvSpPr>
          <p:spPr>
            <a:xfrm rot="1085651">
              <a:off x="1711842" y="2264734"/>
              <a:ext cx="386715" cy="571500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2800" b="1">
                  <a:ln>
                    <a:noFill/>
                  </a:ln>
                  <a:gradFill>
                    <a:gsLst>
                      <a:gs pos="0">
                        <a:srgbClr val="FC7B79"/>
                      </a:gs>
                      <a:gs pos="75000">
                        <a:srgbClr val="CF2C28"/>
                      </a:gs>
                      <a:gs pos="100000">
                        <a:srgbClr val="C90000"/>
                      </a:gs>
                    </a:gsLst>
                    <a:lin ang="5400000" scaled="0"/>
                  </a:gradFill>
                  <a:effectLst>
                    <a:outerShdw blurRad="50800" dist="39002" dir="5460000" algn="tl">
                      <a:srgbClr val="000000">
                        <a:alpha val="38000"/>
                      </a:srgbClr>
                    </a:outerShdw>
                  </a:effectLst>
                  <a:latin typeface="Lucida Handwriting"/>
                  <a:ea typeface="Calibri"/>
                  <a:cs typeface="Times New Roman"/>
                </a:rPr>
                <a:t>?</a:t>
              </a:r>
              <a:endParaRPr lang="en-GB" sz="110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463710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844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Gaze Heuristics </a:t>
            </a:r>
            <a:r>
              <a:rPr lang="en-US" dirty="0"/>
              <a:t>t</a:t>
            </a:r>
            <a:r>
              <a:rPr lang="en-US" dirty="0" smtClean="0"/>
              <a:t>hat Saved Lives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796136" y="3284984"/>
            <a:ext cx="3240360" cy="2841179"/>
          </a:xfrm>
        </p:spPr>
        <p:txBody>
          <a:bodyPr>
            <a:normAutofit/>
          </a:bodyPr>
          <a:lstStyle/>
          <a:p>
            <a:r>
              <a:rPr lang="en-US" dirty="0" smtClean="0"/>
              <a:t>Pilot’s Alternatives: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Back to La Guardia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Go on to </a:t>
            </a:r>
            <a:r>
              <a:rPr lang="en-US" dirty="0" err="1" smtClean="0"/>
              <a:t>Teterboro</a:t>
            </a:r>
            <a:r>
              <a:rPr lang="en-US" dirty="0" smtClean="0"/>
              <a:t> Airport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Emergency landing</a:t>
            </a:r>
          </a:p>
          <a:p>
            <a:pPr marL="800100" lvl="1" indent="-342900">
              <a:buFont typeface="+mj-lt"/>
              <a:buAutoNum type="arabicPeriod"/>
            </a:pPr>
            <a:endParaRPr lang="en-US" sz="800" dirty="0"/>
          </a:p>
          <a:p>
            <a:r>
              <a:rPr lang="en-US" dirty="0" smtClean="0"/>
              <a:t>Pilot’s Decisions: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NO, can’t make it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NO, can’t make it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YES: Hudson River</a:t>
            </a:r>
          </a:p>
          <a:p>
            <a:pPr marL="800100" lvl="1" indent="-342900">
              <a:buFont typeface="+mj-lt"/>
              <a:buAutoNum type="arabicPeriod"/>
            </a:pPr>
            <a:endParaRPr lang="en-US" sz="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C8F1-53F0-4A5A-8FCD-C8E2CF730D0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Decision Making, 29.11.2012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3284984"/>
            <a:ext cx="4563599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feld 15"/>
          <p:cNvSpPr txBox="1"/>
          <p:nvPr/>
        </p:nvSpPr>
        <p:spPr>
          <a:xfrm>
            <a:off x="3662265" y="5684989"/>
            <a:ext cx="546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C000"/>
                </a:solidFill>
                <a:latin typeface="Corbel" pitchFamily="34" charset="0"/>
              </a:rPr>
              <a:t>1.</a:t>
            </a:r>
            <a:endParaRPr lang="en-US" sz="3600" b="1" dirty="0">
              <a:solidFill>
                <a:srgbClr val="FFC000"/>
              </a:solidFill>
              <a:latin typeface="Corbel" pitchFamily="34" charset="0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624515" y="3573015"/>
            <a:ext cx="5501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C000"/>
                </a:solidFill>
                <a:latin typeface="Corbel" pitchFamily="34" charset="0"/>
              </a:rPr>
              <a:t>2</a:t>
            </a:r>
            <a:r>
              <a:rPr lang="en-US" sz="3600" b="1" dirty="0" smtClean="0">
                <a:solidFill>
                  <a:srgbClr val="FFC000"/>
                </a:solidFill>
                <a:latin typeface="Corbel" pitchFamily="34" charset="0"/>
              </a:rPr>
              <a:t>.</a:t>
            </a:r>
            <a:endParaRPr lang="en-US" sz="3600" b="1" dirty="0">
              <a:solidFill>
                <a:srgbClr val="FFC000"/>
              </a:solidFill>
              <a:latin typeface="Corbel" pitchFamily="34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902796" y="5359711"/>
            <a:ext cx="5437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C000"/>
                </a:solidFill>
                <a:latin typeface="Corbel" pitchFamily="34" charset="0"/>
              </a:rPr>
              <a:t>3</a:t>
            </a:r>
            <a:r>
              <a:rPr lang="en-US" sz="3600" b="1" dirty="0" smtClean="0">
                <a:solidFill>
                  <a:srgbClr val="FFC000"/>
                </a:solidFill>
                <a:latin typeface="Corbel" pitchFamily="34" charset="0"/>
              </a:rPr>
              <a:t>.</a:t>
            </a:r>
            <a:endParaRPr lang="en-US" sz="3600" b="1" dirty="0">
              <a:solidFill>
                <a:srgbClr val="FFC000"/>
              </a:solidFill>
              <a:latin typeface="Corbel" pitchFamily="34" charset="0"/>
            </a:endParaRP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smtClean="0"/>
              <a:t>XAMConsult GmbH</a:t>
            </a:r>
            <a:endParaRPr lang="en-US" dirty="0"/>
          </a:p>
        </p:txBody>
      </p:sp>
      <p:sp>
        <p:nvSpPr>
          <p:cNvPr id="8" name="Explosion 1 7"/>
          <p:cNvSpPr/>
          <p:nvPr/>
        </p:nvSpPr>
        <p:spPr>
          <a:xfrm>
            <a:off x="4355976" y="3573016"/>
            <a:ext cx="576064" cy="504056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uppieren 11"/>
          <p:cNvGrpSpPr/>
          <p:nvPr/>
        </p:nvGrpSpPr>
        <p:grpSpPr>
          <a:xfrm>
            <a:off x="276356" y="1233556"/>
            <a:ext cx="8508099" cy="1551194"/>
            <a:chOff x="276356" y="1233556"/>
            <a:chExt cx="8508099" cy="1551194"/>
          </a:xfrm>
        </p:grpSpPr>
        <p:grpSp>
          <p:nvGrpSpPr>
            <p:cNvPr id="15" name="Gruppieren 14"/>
            <p:cNvGrpSpPr/>
            <p:nvPr/>
          </p:nvGrpSpPr>
          <p:grpSpPr>
            <a:xfrm>
              <a:off x="276356" y="1233556"/>
              <a:ext cx="5403617" cy="1479876"/>
              <a:chOff x="251520" y="966703"/>
              <a:chExt cx="5403617" cy="1479876"/>
            </a:xfrm>
          </p:grpSpPr>
          <p:pic>
            <p:nvPicPr>
              <p:cNvPr id="20" name="Picture 4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48656" y="966703"/>
                <a:ext cx="538246" cy="252135"/>
              </a:xfrm>
              <a:prstGeom prst="roundRect">
                <a:avLst/>
              </a:prstGeom>
              <a:noFill/>
              <a:ln w="57150">
                <a:solidFill>
                  <a:schemeClr val="accent6">
                    <a:lumMod val="75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1555" y="1554117"/>
                <a:ext cx="1433512" cy="671512"/>
              </a:xfrm>
              <a:prstGeom prst="round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7" name="Picture 4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520" y="2194444"/>
                <a:ext cx="538246" cy="252135"/>
              </a:xfrm>
              <a:prstGeom prst="round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8" name="Picture 4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9592" y="1951146"/>
                <a:ext cx="849064" cy="397734"/>
              </a:xfrm>
              <a:prstGeom prst="round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27986" y="1092771"/>
                <a:ext cx="2327151" cy="10720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7" name="Gerade Verbindung mit Pfeil 6"/>
              <p:cNvCxnSpPr/>
              <p:nvPr/>
            </p:nvCxnSpPr>
            <p:spPr>
              <a:xfrm flipH="1">
                <a:off x="467544" y="1607020"/>
                <a:ext cx="3168352" cy="741860"/>
              </a:xfrm>
              <a:prstGeom prst="straightConnector1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  <a:headEnd type="oval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Gerade Verbindung mit Pfeil 9"/>
              <p:cNvCxnSpPr/>
              <p:nvPr/>
            </p:nvCxnSpPr>
            <p:spPr>
              <a:xfrm flipH="1" flipV="1">
                <a:off x="1547664" y="980728"/>
                <a:ext cx="2088232" cy="626293"/>
              </a:xfrm>
              <a:prstGeom prst="straightConnector1">
                <a:avLst/>
              </a:prstGeom>
              <a:ln w="19050">
                <a:solidFill>
                  <a:schemeClr val="accent6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Bogen 10"/>
              <p:cNvSpPr/>
              <p:nvPr/>
            </p:nvSpPr>
            <p:spPr>
              <a:xfrm rot="13279726">
                <a:off x="2627292" y="1208866"/>
                <a:ext cx="594928" cy="645160"/>
              </a:xfrm>
              <a:prstGeom prst="arc">
                <a:avLst/>
              </a:prstGeom>
              <a:ln w="19050">
                <a:solidFill>
                  <a:schemeClr val="accent6">
                    <a:lumMod val="50000"/>
                  </a:schemeClr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Textfeld 8"/>
            <p:cNvSpPr txBox="1"/>
            <p:nvPr/>
          </p:nvSpPr>
          <p:spPr>
            <a:xfrm>
              <a:off x="5796136" y="1233556"/>
              <a:ext cx="2988319" cy="15511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>
                <a:spcBef>
                  <a:spcPct val="20000"/>
                </a:spcBef>
              </a:pPr>
              <a:r>
                <a:rPr lang="en-US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Cue Results </a:t>
              </a:r>
              <a:r>
                <a:rPr lang="en-US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for </a:t>
              </a:r>
              <a:r>
                <a:rPr lang="en-US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1. and 2. </a:t>
              </a:r>
            </a:p>
            <a:p>
              <a:pPr lvl="1">
                <a:spcBef>
                  <a:spcPct val="20000"/>
                </a:spcBef>
              </a:pPr>
              <a:r>
                <a:rPr lang="en-US" sz="16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Impossible to </a:t>
              </a:r>
              <a:r>
                <a:rPr lang="en-US" sz="16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keep the </a:t>
              </a:r>
              <a:endParaRPr lang="en-US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lvl="1">
                <a:spcBef>
                  <a:spcPct val="20000"/>
                </a:spcBef>
              </a:pPr>
              <a:r>
                <a:rPr lang="en-US" sz="16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view </a:t>
              </a:r>
              <a:r>
                <a:rPr lang="en-US" sz="16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angel </a:t>
              </a:r>
              <a:r>
                <a:rPr lang="en-US" sz="16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to </a:t>
              </a:r>
              <a:r>
                <a:rPr lang="en-US" sz="16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the target </a:t>
              </a:r>
              <a:endParaRPr lang="en-US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lvl="1">
                <a:spcBef>
                  <a:spcPct val="20000"/>
                </a:spcBef>
              </a:pPr>
              <a:r>
                <a:rPr lang="en-US" sz="16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</a:t>
              </a:r>
              <a:r>
                <a:rPr lang="en-US" sz="16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onstant</a:t>
              </a:r>
            </a:p>
            <a:p>
              <a:pPr lvl="1">
                <a:spcBef>
                  <a:spcPct val="20000"/>
                </a:spcBef>
              </a:pPr>
              <a:r>
                <a:rPr lang="en-US" sz="16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(no driving power)</a:t>
              </a:r>
              <a:endParaRPr lang="en-US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4616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5254</Words>
  <Application>Microsoft Office PowerPoint</Application>
  <PresentationFormat>Bildschirmpräsentation (4:3)</PresentationFormat>
  <Paragraphs>987</Paragraphs>
  <Slides>33</Slides>
  <Notes>29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33</vt:i4>
      </vt:variant>
    </vt:vector>
  </HeadingPairs>
  <TitlesOfParts>
    <vt:vector size="34" baseType="lpstr">
      <vt:lpstr>Larissa</vt:lpstr>
      <vt:lpstr>The Swiss Society of Systems Engineering (SSSE) –  The Swiss Chapter of INCOSE</vt:lpstr>
      <vt:lpstr>Mission</vt:lpstr>
      <vt:lpstr>What is Systems Engineering?</vt:lpstr>
      <vt:lpstr>Committed life cycle cost versus time  Copyright: The INCOSE Systems Engineering Handbook</vt:lpstr>
      <vt:lpstr>Dates for the diary </vt:lpstr>
      <vt:lpstr>GfSE SEZERT accreditation </vt:lpstr>
      <vt:lpstr>Benefits of Membership</vt:lpstr>
      <vt:lpstr>PowerPoint-Präsentation</vt:lpstr>
      <vt:lpstr>The Gaze Heuristics that Saved Lives</vt:lpstr>
      <vt:lpstr>Contents of this Lecture</vt:lpstr>
      <vt:lpstr>Why Heuristics for Decision Making?</vt:lpstr>
      <vt:lpstr>Fit (Hindsight) vs. Prediction (Foresight)</vt:lpstr>
      <vt:lpstr>Error and the Bias-Variance Dilemma</vt:lpstr>
      <vt:lpstr>“Less is More” Effects</vt:lpstr>
      <vt:lpstr>D’Heuristics Research</vt:lpstr>
      <vt:lpstr>Definition of D’Heuristic</vt:lpstr>
      <vt:lpstr>Bounded Rationality</vt:lpstr>
      <vt:lpstr>Ecological Rationality</vt:lpstr>
      <vt:lpstr>The Decision Maker and D’Heuristics</vt:lpstr>
      <vt:lpstr>Some Fast and Frugal D’Heuristics</vt:lpstr>
      <vt:lpstr>Elimination and Estimation</vt:lpstr>
      <vt:lpstr>Construction of a “Fast and Frugal Tree”</vt:lpstr>
      <vt:lpstr>Bounded Rationality with SE</vt:lpstr>
      <vt:lpstr>Importance of Early Development Phases</vt:lpstr>
      <vt:lpstr>Development “Front Loading”</vt:lpstr>
      <vt:lpstr>(Detrimental) Back-Loading</vt:lpstr>
      <vt:lpstr>Pros and Cons For D’Heuristics in SE</vt:lpstr>
      <vt:lpstr>Early Search for Critical Requirements</vt:lpstr>
      <vt:lpstr>Selecting Ideas for a Butterfly Valve Drive</vt:lpstr>
      <vt:lpstr>Elimination of Architecture-Alternatives</vt:lpstr>
      <vt:lpstr>References</vt:lpstr>
      <vt:lpstr>Back-up 1</vt:lpstr>
      <vt:lpstr>Back-up 2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Z</dc:creator>
  <cp:lastModifiedBy>Z</cp:lastModifiedBy>
  <cp:revision>435</cp:revision>
  <cp:lastPrinted>2012-11-29T09:58:55Z</cp:lastPrinted>
  <dcterms:created xsi:type="dcterms:W3CDTF">2012-11-06T14:31:34Z</dcterms:created>
  <dcterms:modified xsi:type="dcterms:W3CDTF">2012-11-29T10:19:10Z</dcterms:modified>
</cp:coreProperties>
</file>